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embeddedFontLst>
    <p:embeddedFont>
      <p:font typeface="Anton"/>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schemas.openxmlformats.org/officeDocument/2006/relationships/font" Target="fonts/Anton-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E"/>
              <a:t>INTRODUCTION: theme (Vinyl Shop) + introduce the group + establish that the questions should be asked in the end of the presentation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E"/>
              <a:t>THE END: Thanks the audience and opens space for questions</a:t>
            </a:r>
            <a:endParaRPr/>
          </a:p>
        </p:txBody>
      </p:sp>
      <p:sp>
        <p:nvSpPr>
          <p:cNvPr id="456" name="Google Shape;45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IE"/>
              <a:t>INTRODUCTION: theme (Vinyl Shop) + introduce the group + establish that the questions should be asked in the end of the presentation </a:t>
            </a:r>
            <a:endParaRPr/>
          </a:p>
        </p:txBody>
      </p:sp>
      <p:sp>
        <p:nvSpPr>
          <p:cNvPr id="463" name="Google Shape;46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4.png"/><Relationship Id="rId8"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 y="0"/>
            <a:ext cx="12192001" cy="6858000"/>
          </a:xfrm>
          <a:prstGeom prst="rect">
            <a:avLst/>
          </a:prstGeom>
          <a:noFill/>
          <a:ln>
            <a:noFill/>
          </a:ln>
        </p:spPr>
      </p:pic>
      <p:sp>
        <p:nvSpPr>
          <p:cNvPr id="85" name="Google Shape;85;p13"/>
          <p:cNvSpPr txBox="1"/>
          <p:nvPr/>
        </p:nvSpPr>
        <p:spPr>
          <a:xfrm>
            <a:off x="3222625" y="1929000"/>
            <a:ext cx="61119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IE" sz="4800" u="none" cap="none" strike="noStrike">
                <a:solidFill>
                  <a:srgbClr val="800000"/>
                </a:solidFill>
                <a:latin typeface="Calibri"/>
                <a:ea typeface="Calibri"/>
                <a:cs typeface="Calibri"/>
                <a:sym typeface="Calibri"/>
              </a:rPr>
              <a:t>The Vinyl Shop</a:t>
            </a:r>
            <a:endParaRPr b="1" i="0" sz="4800" u="none" cap="none" strike="noStrike">
              <a:solidFill>
                <a:srgbClr val="8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22"/>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83" name="Google Shape;183;p22"/>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84" name="Google Shape;184;p22"/>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85" name="Google Shape;185;p22"/>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7</a:t>
            </a:r>
            <a:endParaRPr b="0" i="0" sz="1400" u="none" cap="none" strike="noStrike">
              <a:solidFill>
                <a:srgbClr val="000000"/>
              </a:solidFill>
              <a:highlight>
                <a:srgbClr val="003366"/>
              </a:highlight>
              <a:latin typeface="Arial"/>
              <a:ea typeface="Arial"/>
              <a:cs typeface="Arial"/>
              <a:sym typeface="Arial"/>
            </a:endParaRPr>
          </a:p>
        </p:txBody>
      </p:sp>
      <p:sp>
        <p:nvSpPr>
          <p:cNvPr id="186" name="Google Shape;186;p22"/>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22"/>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Technical</a:t>
            </a:r>
            <a:endParaRPr b="1" i="0" sz="3000" u="none" cap="none" strike="noStrike">
              <a:solidFill>
                <a:schemeClr val="lt1"/>
              </a:solidFill>
              <a:latin typeface="Calibri"/>
              <a:ea typeface="Calibri"/>
              <a:cs typeface="Calibri"/>
              <a:sym typeface="Calibri"/>
            </a:endParaRPr>
          </a:p>
        </p:txBody>
      </p:sp>
      <p:sp>
        <p:nvSpPr>
          <p:cNvPr id="188" name="Google Shape;188;p22"/>
          <p:cNvSpPr txBox="1"/>
          <p:nvPr/>
        </p:nvSpPr>
        <p:spPr>
          <a:xfrm>
            <a:off x="2248674" y="1679514"/>
            <a:ext cx="8091057" cy="4125468"/>
          </a:xfrm>
          <a:prstGeom prst="rect">
            <a:avLst/>
          </a:prstGeom>
          <a:noFill/>
          <a:ln>
            <a:noFill/>
          </a:ln>
        </p:spPr>
        <p:txBody>
          <a:bodyPr anchorCtr="0" anchor="t" bIns="91425" lIns="91425" spcFirstLastPara="1" rIns="91425" wrap="square" tIns="91425">
            <a:noAutofit/>
          </a:bodyPr>
          <a:lstStyle/>
          <a:p>
            <a:pPr indent="-406400" lvl="0" marL="457200" marR="0" rtl="0" algn="l">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Only a few changes in the current system;</a:t>
            </a:r>
            <a:endParaRPr b="0" i="0" sz="2400" u="none" cap="none" strike="noStrike">
              <a:solidFill>
                <a:srgbClr val="002060"/>
              </a:solidFill>
              <a:latin typeface="Calibri"/>
              <a:ea typeface="Calibri"/>
              <a:cs typeface="Calibri"/>
              <a:sym typeface="Calibri"/>
            </a:endParaRPr>
          </a:p>
          <a:p>
            <a:pPr indent="-406400" lvl="0" marL="4572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Advantages:</a:t>
            </a:r>
            <a:endParaRPr b="0" i="0" sz="2400" u="none" cap="none" strike="noStrike">
              <a:solidFill>
                <a:srgbClr val="002060"/>
              </a:solidFill>
              <a:latin typeface="Calibri"/>
              <a:ea typeface="Calibri"/>
              <a:cs typeface="Calibri"/>
              <a:sym typeface="Calibri"/>
            </a:endParaRPr>
          </a:p>
          <a:p>
            <a:pPr indent="-406400" lvl="1" marL="9144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Facilitates transactions;</a:t>
            </a:r>
            <a:endParaRPr b="0" i="0" sz="2400" u="none" cap="none" strike="noStrike">
              <a:solidFill>
                <a:srgbClr val="002060"/>
              </a:solidFill>
              <a:latin typeface="Calibri"/>
              <a:ea typeface="Calibri"/>
              <a:cs typeface="Calibri"/>
              <a:sym typeface="Calibri"/>
            </a:endParaRPr>
          </a:p>
          <a:p>
            <a:pPr indent="-406400" lvl="1" marL="9144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A sort of payment methods;</a:t>
            </a:r>
            <a:endParaRPr b="0" i="0" sz="2400" u="none" cap="none" strike="noStrike">
              <a:solidFill>
                <a:srgbClr val="002060"/>
              </a:solidFill>
              <a:latin typeface="Calibri"/>
              <a:ea typeface="Calibri"/>
              <a:cs typeface="Calibri"/>
              <a:sym typeface="Calibri"/>
            </a:endParaRPr>
          </a:p>
          <a:p>
            <a:pPr indent="-406400" lvl="1" marL="9144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Control stock supply;</a:t>
            </a:r>
            <a:endParaRPr b="0" i="0" sz="2400" u="none" cap="none" strike="noStrike">
              <a:solidFill>
                <a:srgbClr val="002060"/>
              </a:solidFill>
              <a:latin typeface="Calibri"/>
              <a:ea typeface="Calibri"/>
              <a:cs typeface="Calibri"/>
              <a:sym typeface="Calibri"/>
            </a:endParaRPr>
          </a:p>
          <a:p>
            <a:pPr indent="-406400" lvl="1" marL="914400" marR="0" rtl="0" algn="just">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Keep track of the daily sales</a:t>
            </a:r>
            <a:endParaRPr b="0" i="0" sz="2400" u="none" cap="none" strike="noStrike">
              <a:solidFill>
                <a:srgbClr val="002060"/>
              </a:solidFill>
              <a:latin typeface="Calibri"/>
              <a:ea typeface="Calibri"/>
              <a:cs typeface="Calibri"/>
              <a:sym typeface="Calibri"/>
            </a:endParaRPr>
          </a:p>
          <a:p>
            <a:pPr indent="-406400" lvl="0" marL="457200" marR="0" rtl="0" algn="l">
              <a:lnSpc>
                <a:spcPct val="150000"/>
              </a:lnSpc>
              <a:spcBef>
                <a:spcPts val="0"/>
              </a:spcBef>
              <a:spcAft>
                <a:spcPts val="0"/>
              </a:spcAft>
              <a:buClr>
                <a:srgbClr val="002060"/>
              </a:buClr>
              <a:buSzPts val="2800"/>
              <a:buFont typeface="Noto Sans Symbols"/>
              <a:buChar char="▪"/>
            </a:pPr>
            <a:r>
              <a:rPr b="0" i="0" lang="en-IE" sz="2400" u="none" cap="none" strike="noStrike">
                <a:solidFill>
                  <a:srgbClr val="002060"/>
                </a:solidFill>
                <a:latin typeface="Calibri"/>
                <a:ea typeface="Calibri"/>
                <a:cs typeface="Calibri"/>
                <a:sym typeface="Calibri"/>
              </a:rPr>
              <a:t>Training and support provided.</a:t>
            </a:r>
            <a:endParaRPr b="0" i="0" sz="2400" u="none" cap="none" strike="noStrike">
              <a:solidFill>
                <a:srgbClr val="002060"/>
              </a:solidFill>
              <a:latin typeface="Calibri"/>
              <a:ea typeface="Calibri"/>
              <a:cs typeface="Calibri"/>
              <a:sym typeface="Calibri"/>
            </a:endParaRPr>
          </a:p>
        </p:txBody>
      </p:sp>
      <p:pic>
        <p:nvPicPr>
          <p:cNvPr descr="Imagem relacionada" id="189" name="Google Shape;189;p22"/>
          <p:cNvPicPr preferRelativeResize="0"/>
          <p:nvPr/>
        </p:nvPicPr>
        <p:blipFill rotWithShape="1">
          <a:blip r:embed="rId3">
            <a:alphaModFix/>
          </a:blip>
          <a:srcRect b="0" l="0" r="0" t="0"/>
          <a:stretch/>
        </p:blipFill>
        <p:spPr>
          <a:xfrm>
            <a:off x="7981960" y="3387675"/>
            <a:ext cx="2207114" cy="2024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23"/>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96" name="Google Shape;196;p23"/>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97" name="Google Shape;197;p23"/>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98" name="Google Shape;198;p23"/>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8</a:t>
            </a:r>
            <a:endParaRPr b="0" i="0" sz="1400" u="none" cap="none" strike="noStrike">
              <a:solidFill>
                <a:srgbClr val="000000"/>
              </a:solidFill>
              <a:highlight>
                <a:srgbClr val="003366"/>
              </a:highlight>
              <a:latin typeface="Arial"/>
              <a:ea typeface="Arial"/>
              <a:cs typeface="Arial"/>
              <a:sym typeface="Arial"/>
            </a:endParaRPr>
          </a:p>
        </p:txBody>
      </p:sp>
      <p:sp>
        <p:nvSpPr>
          <p:cNvPr id="199" name="Google Shape;199;p23"/>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p23"/>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Operational</a:t>
            </a:r>
            <a:endParaRPr b="1" i="0" sz="3000" u="none" cap="none" strike="noStrike">
              <a:solidFill>
                <a:schemeClr val="lt1"/>
              </a:solidFill>
              <a:latin typeface="Calibri"/>
              <a:ea typeface="Calibri"/>
              <a:cs typeface="Calibri"/>
              <a:sym typeface="Calibri"/>
            </a:endParaRPr>
          </a:p>
        </p:txBody>
      </p:sp>
      <p:sp>
        <p:nvSpPr>
          <p:cNvPr id="201" name="Google Shape;201;p23"/>
          <p:cNvSpPr txBox="1"/>
          <p:nvPr/>
        </p:nvSpPr>
        <p:spPr>
          <a:xfrm>
            <a:off x="4448017" y="1679514"/>
            <a:ext cx="7826052" cy="3585571"/>
          </a:xfrm>
          <a:prstGeom prst="rect">
            <a:avLst/>
          </a:prstGeom>
          <a:noFill/>
          <a:ln>
            <a:noFill/>
          </a:ln>
        </p:spPr>
        <p:txBody>
          <a:bodyPr anchorCtr="0" anchor="t" bIns="91425" lIns="91425" spcFirstLastPara="1" rIns="91425" wrap="square" tIns="91425">
            <a:noAutofit/>
          </a:bodyPr>
          <a:lstStyle/>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Computerize the store;</a:t>
            </a:r>
            <a:endParaRPr b="0" i="0" sz="2800" u="none" cap="none" strike="noStrike">
              <a:solidFill>
                <a:srgbClr val="002060"/>
              </a:solidFill>
              <a:latin typeface="Calibri"/>
              <a:ea typeface="Calibri"/>
              <a:cs typeface="Calibri"/>
              <a:sym typeface="Calibri"/>
            </a:endParaRPr>
          </a:p>
          <a:p>
            <a:pPr indent="-279400" lvl="0" marL="914400" marR="0" rtl="0" algn="l">
              <a:lnSpc>
                <a:spcPct val="100000"/>
              </a:lnSpc>
              <a:spcBef>
                <a:spcPts val="0"/>
              </a:spcBef>
              <a:spcAft>
                <a:spcPts val="0"/>
              </a:spcAft>
              <a:buClr>
                <a:srgbClr val="002060"/>
              </a:buClr>
              <a:buSzPts val="2800"/>
              <a:buFont typeface="Noto Sans Symbols"/>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Adequate throughput and response time;</a:t>
            </a:r>
            <a:endParaRPr b="0" i="0" sz="2800" u="none" cap="none" strike="noStrike">
              <a:solidFill>
                <a:srgbClr val="002060"/>
              </a:solidFill>
              <a:latin typeface="Calibri"/>
              <a:ea typeface="Calibri"/>
              <a:cs typeface="Calibri"/>
              <a:sym typeface="Calibri"/>
            </a:endParaRPr>
          </a:p>
          <a:p>
            <a:pPr indent="-279400" lvl="0" marL="914400" marR="0" rtl="0" algn="l">
              <a:lnSpc>
                <a:spcPct val="100000"/>
              </a:lnSpc>
              <a:spcBef>
                <a:spcPts val="0"/>
              </a:spcBef>
              <a:spcAft>
                <a:spcPts val="0"/>
              </a:spcAft>
              <a:buClr>
                <a:srgbClr val="002060"/>
              </a:buClr>
              <a:buSzPts val="2800"/>
              <a:buFont typeface="Noto Sans Symbols"/>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Improve accuracy and reliability;</a:t>
            </a:r>
            <a:endParaRPr b="0" i="0" sz="2800" u="none" cap="none" strike="noStrike">
              <a:solidFill>
                <a:srgbClr val="002060"/>
              </a:solidFill>
              <a:latin typeface="Calibri"/>
              <a:ea typeface="Calibri"/>
              <a:cs typeface="Calibri"/>
              <a:sym typeface="Calibri"/>
            </a:endParaRPr>
          </a:p>
          <a:p>
            <a:pPr indent="-279400" lvl="0" marL="914400" marR="0" rtl="0" algn="l">
              <a:lnSpc>
                <a:spcPct val="100000"/>
              </a:lnSpc>
              <a:spcBef>
                <a:spcPts val="0"/>
              </a:spcBef>
              <a:spcAft>
                <a:spcPts val="0"/>
              </a:spcAft>
              <a:buClr>
                <a:srgbClr val="002060"/>
              </a:buClr>
              <a:buSzPts val="2800"/>
              <a:buFont typeface="Noto Sans Symbols"/>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Tools against fraud;</a:t>
            </a:r>
            <a:endParaRPr b="0" i="0" sz="2800" u="none" cap="none" strike="noStrike">
              <a:solidFill>
                <a:srgbClr val="002060"/>
              </a:solidFill>
              <a:latin typeface="Calibri"/>
              <a:ea typeface="Calibri"/>
              <a:cs typeface="Calibri"/>
              <a:sym typeface="Calibri"/>
            </a:endParaRPr>
          </a:p>
          <a:p>
            <a:pPr indent="-279400" lvl="0" marL="914400" marR="0" rtl="0" algn="l">
              <a:lnSpc>
                <a:spcPct val="100000"/>
              </a:lnSpc>
              <a:spcBef>
                <a:spcPts val="0"/>
              </a:spcBef>
              <a:spcAft>
                <a:spcPts val="0"/>
              </a:spcAft>
              <a:buClr>
                <a:srgbClr val="002060"/>
              </a:buClr>
              <a:buSzPts val="2800"/>
              <a:buFont typeface="Noto Sans Symbols"/>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Internet access.</a:t>
            </a:r>
            <a:endParaRPr b="0" i="0" sz="2800" u="none" cap="none" strike="noStrike">
              <a:solidFill>
                <a:srgbClr val="002060"/>
              </a:solidFill>
              <a:latin typeface="Calibri"/>
              <a:ea typeface="Calibri"/>
              <a:cs typeface="Calibri"/>
              <a:sym typeface="Calibri"/>
            </a:endParaRPr>
          </a:p>
        </p:txBody>
      </p:sp>
      <p:pic>
        <p:nvPicPr>
          <p:cNvPr descr="Imagem relacionada" id="202" name="Google Shape;202;p23"/>
          <p:cNvPicPr preferRelativeResize="0"/>
          <p:nvPr/>
        </p:nvPicPr>
        <p:blipFill rotWithShape="1">
          <a:blip r:embed="rId3">
            <a:alphaModFix/>
          </a:blip>
          <a:srcRect b="24613" l="12725" r="11611" t="24444"/>
          <a:stretch/>
        </p:blipFill>
        <p:spPr>
          <a:xfrm rot="5400000">
            <a:off x="927822" y="2317897"/>
            <a:ext cx="4207570" cy="28328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4"/>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09" name="Google Shape;209;p24"/>
          <p:cNvSpPr/>
          <p:nvPr/>
        </p:nvSpPr>
        <p:spPr>
          <a:xfrm>
            <a:off x="0" y="103461"/>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10" name="Google Shape;210;p24"/>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11" name="Google Shape;211;p24"/>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9</a:t>
            </a:r>
            <a:endParaRPr b="0" i="0" sz="1400" u="none" cap="none" strike="noStrike">
              <a:solidFill>
                <a:srgbClr val="000000"/>
              </a:solidFill>
              <a:highlight>
                <a:srgbClr val="003366"/>
              </a:highlight>
              <a:latin typeface="Arial"/>
              <a:ea typeface="Arial"/>
              <a:cs typeface="Arial"/>
              <a:sym typeface="Arial"/>
            </a:endParaRPr>
          </a:p>
        </p:txBody>
      </p:sp>
      <p:sp>
        <p:nvSpPr>
          <p:cNvPr id="212" name="Google Shape;212;p24"/>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p24"/>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Economic</a:t>
            </a:r>
            <a:endParaRPr b="1" i="0" sz="3000" u="none" cap="none" strike="noStrike">
              <a:solidFill>
                <a:schemeClr val="lt1"/>
              </a:solidFill>
              <a:latin typeface="Calibri"/>
              <a:ea typeface="Calibri"/>
              <a:cs typeface="Calibri"/>
              <a:sym typeface="Calibri"/>
            </a:endParaRPr>
          </a:p>
        </p:txBody>
      </p:sp>
      <p:sp>
        <p:nvSpPr>
          <p:cNvPr id="214" name="Google Shape;214;p24"/>
          <p:cNvSpPr txBox="1"/>
          <p:nvPr/>
        </p:nvSpPr>
        <p:spPr>
          <a:xfrm>
            <a:off x="658525" y="1505175"/>
            <a:ext cx="10442100" cy="4576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800000"/>
              </a:solidFill>
              <a:latin typeface="Calibri"/>
              <a:ea typeface="Calibri"/>
              <a:cs typeface="Calibri"/>
              <a:sym typeface="Calibri"/>
            </a:endParaRPr>
          </a:p>
        </p:txBody>
      </p:sp>
      <p:pic>
        <p:nvPicPr>
          <p:cNvPr id="215" name="Google Shape;215;p24"/>
          <p:cNvPicPr preferRelativeResize="0"/>
          <p:nvPr/>
        </p:nvPicPr>
        <p:blipFill rotWithShape="1">
          <a:blip r:embed="rId3">
            <a:alphaModFix/>
          </a:blip>
          <a:srcRect b="16672" l="31500" r="41708" t="60159"/>
          <a:stretch/>
        </p:blipFill>
        <p:spPr>
          <a:xfrm>
            <a:off x="276275" y="2127900"/>
            <a:ext cx="6420826" cy="3123149"/>
          </a:xfrm>
          <a:prstGeom prst="rect">
            <a:avLst/>
          </a:prstGeom>
          <a:noFill/>
          <a:ln cap="flat" cmpd="sng" w="38100">
            <a:solidFill>
              <a:srgbClr val="003366"/>
            </a:solidFill>
            <a:prstDash val="solid"/>
            <a:round/>
            <a:headEnd len="sm" w="sm" type="none"/>
            <a:tailEnd len="sm" w="sm" type="none"/>
          </a:ln>
        </p:spPr>
      </p:pic>
      <p:pic>
        <p:nvPicPr>
          <p:cNvPr id="216" name="Google Shape;216;p24"/>
          <p:cNvPicPr preferRelativeResize="0"/>
          <p:nvPr/>
        </p:nvPicPr>
        <p:blipFill rotWithShape="1">
          <a:blip r:embed="rId4">
            <a:alphaModFix/>
          </a:blip>
          <a:srcRect b="29399" l="31538" r="51869" t="49737"/>
          <a:stretch/>
        </p:blipFill>
        <p:spPr>
          <a:xfrm>
            <a:off x="7001410" y="2127900"/>
            <a:ext cx="4415462" cy="3123149"/>
          </a:xfrm>
          <a:prstGeom prst="rect">
            <a:avLst/>
          </a:prstGeom>
          <a:noFill/>
          <a:ln cap="flat" cmpd="sng" w="38100">
            <a:solidFill>
              <a:srgbClr val="003366"/>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p25"/>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23" name="Google Shape;223;p25"/>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24" name="Google Shape;224;p25"/>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25" name="Google Shape;225;p25"/>
          <p:cNvSpPr txBox="1"/>
          <p:nvPr/>
        </p:nvSpPr>
        <p:spPr>
          <a:xfrm>
            <a:off x="11519443"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10</a:t>
            </a:r>
            <a:endParaRPr b="0" i="0" sz="1400" u="none" cap="none" strike="noStrike">
              <a:solidFill>
                <a:srgbClr val="000000"/>
              </a:solidFill>
              <a:highlight>
                <a:srgbClr val="003366"/>
              </a:highlight>
              <a:latin typeface="Arial"/>
              <a:ea typeface="Arial"/>
              <a:cs typeface="Arial"/>
              <a:sym typeface="Arial"/>
            </a:endParaRPr>
          </a:p>
        </p:txBody>
      </p:sp>
      <p:sp>
        <p:nvSpPr>
          <p:cNvPr id="226" name="Google Shape;226;p25"/>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 name="Google Shape;227;p25"/>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Scheduling</a:t>
            </a:r>
            <a:endParaRPr b="1" i="0" sz="3000" u="none" cap="none" strike="noStrike">
              <a:solidFill>
                <a:schemeClr val="lt1"/>
              </a:solidFill>
              <a:latin typeface="Calibri"/>
              <a:ea typeface="Calibri"/>
              <a:cs typeface="Calibri"/>
              <a:sym typeface="Calibri"/>
            </a:endParaRPr>
          </a:p>
        </p:txBody>
      </p:sp>
      <p:pic>
        <p:nvPicPr>
          <p:cNvPr id="228" name="Google Shape;228;p25"/>
          <p:cNvPicPr preferRelativeResize="0"/>
          <p:nvPr/>
        </p:nvPicPr>
        <p:blipFill rotWithShape="1">
          <a:blip r:embed="rId3">
            <a:alphaModFix/>
          </a:blip>
          <a:srcRect b="35754" l="3476" r="61442" t="21234"/>
          <a:stretch/>
        </p:blipFill>
        <p:spPr>
          <a:xfrm>
            <a:off x="2298488" y="1484275"/>
            <a:ext cx="7162176" cy="4939426"/>
          </a:xfrm>
          <a:prstGeom prst="rect">
            <a:avLst/>
          </a:prstGeom>
          <a:noFill/>
          <a:ln cap="flat" cmpd="sng" w="38100">
            <a:solidFill>
              <a:srgbClr val="003366"/>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6"/>
          <p:cNvPicPr preferRelativeResize="0"/>
          <p:nvPr/>
        </p:nvPicPr>
        <p:blipFill rotWithShape="1">
          <a:blip r:embed="rId3">
            <a:alphaModFix/>
          </a:blip>
          <a:srcRect b="22383" l="19459" r="55615" t="33042"/>
          <a:stretch/>
        </p:blipFill>
        <p:spPr>
          <a:xfrm>
            <a:off x="0" y="0"/>
            <a:ext cx="12192001" cy="6858000"/>
          </a:xfrm>
          <a:prstGeom prst="rect">
            <a:avLst/>
          </a:prstGeom>
          <a:noFill/>
          <a:ln>
            <a:noFill/>
          </a:ln>
        </p:spPr>
      </p:pic>
      <p:sp>
        <p:nvSpPr>
          <p:cNvPr id="234" name="Google Shape;234;p26"/>
          <p:cNvSpPr/>
          <p:nvPr/>
        </p:nvSpPr>
        <p:spPr>
          <a:xfrm>
            <a:off x="2730500" y="2952750"/>
            <a:ext cx="7874100" cy="70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IE" sz="6000" u="none" cap="none" strike="noStrike">
                <a:solidFill>
                  <a:srgbClr val="800000"/>
                </a:solidFill>
                <a:latin typeface="Calibri"/>
                <a:ea typeface="Calibri"/>
                <a:cs typeface="Calibri"/>
                <a:sym typeface="Calibri"/>
              </a:rPr>
              <a:t>Mid-Range Alternative</a:t>
            </a:r>
            <a:endParaRPr b="1" i="0" sz="6000" u="none" cap="none" strike="noStrike">
              <a:solidFill>
                <a:srgbClr val="8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27"/>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41" name="Google Shape;241;p27"/>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42" name="Google Shape;242;p27"/>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43" name="Google Shape;243;p27"/>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4" name="Google Shape;244;p27"/>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IE" sz="3000" u="none" cap="none" strike="noStrike">
                <a:solidFill>
                  <a:schemeClr val="lt1"/>
                </a:solidFill>
                <a:latin typeface="Calibri"/>
                <a:ea typeface="Calibri"/>
                <a:cs typeface="Calibri"/>
                <a:sym typeface="Calibri"/>
              </a:rPr>
              <a:t>Proposal Description</a:t>
            </a:r>
            <a:endParaRPr b="1" i="0" sz="3000" u="none" cap="none" strike="noStrike">
              <a:solidFill>
                <a:schemeClr val="lt1"/>
              </a:solidFill>
              <a:latin typeface="Calibri"/>
              <a:ea typeface="Calibri"/>
              <a:cs typeface="Calibri"/>
              <a:sym typeface="Calibri"/>
            </a:endParaRPr>
          </a:p>
        </p:txBody>
      </p:sp>
      <p:sp>
        <p:nvSpPr>
          <p:cNvPr id="245" name="Google Shape;245;p27"/>
          <p:cNvSpPr txBox="1"/>
          <p:nvPr/>
        </p:nvSpPr>
        <p:spPr>
          <a:xfrm>
            <a:off x="2216009" y="1833676"/>
            <a:ext cx="7973065" cy="3240375"/>
          </a:xfrm>
          <a:prstGeom prst="rect">
            <a:avLst/>
          </a:prstGeom>
          <a:noFill/>
          <a:ln>
            <a:noFill/>
          </a:ln>
        </p:spPr>
        <p:txBody>
          <a:bodyPr anchorCtr="0" anchor="t" bIns="91425" lIns="91425" spcFirstLastPara="1" rIns="91425" wrap="square" tIns="91425">
            <a:noAutofit/>
          </a:bodyPr>
          <a:lstStyle/>
          <a:p>
            <a:pPr indent="-457200" lvl="0" marL="4953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Off-the-Shelf in physical store;</a:t>
            </a:r>
            <a:endParaRPr b="0" i="0" sz="3000" u="none" cap="none" strike="noStrike">
              <a:solidFill>
                <a:srgbClr val="C00000"/>
              </a:solidFill>
              <a:latin typeface="Calibri"/>
              <a:ea typeface="Calibri"/>
              <a:cs typeface="Calibri"/>
              <a:sym typeface="Calibri"/>
            </a:endParaRPr>
          </a:p>
          <a:p>
            <a:pPr indent="-457200" lvl="1" marL="9525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EPoS;</a:t>
            </a:r>
            <a:endParaRPr b="0" i="0" sz="3000" u="none" cap="none" strike="noStrike">
              <a:solidFill>
                <a:srgbClr val="C00000"/>
              </a:solidFill>
              <a:latin typeface="Calibri"/>
              <a:ea typeface="Calibri"/>
              <a:cs typeface="Calibri"/>
              <a:sym typeface="Calibri"/>
            </a:endParaRPr>
          </a:p>
          <a:p>
            <a:pPr indent="-457200" lvl="0" marL="4953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Tailored online Website;</a:t>
            </a:r>
            <a:endParaRPr b="0" i="0" sz="3000" u="none" cap="none" strike="noStrike">
              <a:solidFill>
                <a:srgbClr val="C00000"/>
              </a:solidFill>
              <a:latin typeface="Calibri"/>
              <a:ea typeface="Calibri"/>
              <a:cs typeface="Calibri"/>
              <a:sym typeface="Calibri"/>
            </a:endParaRPr>
          </a:p>
          <a:p>
            <a:pPr indent="-457200" lvl="1" marL="9525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Catalog;</a:t>
            </a:r>
            <a:endParaRPr b="0" i="0" sz="3000" u="none" cap="none" strike="noStrike">
              <a:solidFill>
                <a:srgbClr val="C00000"/>
              </a:solidFill>
              <a:latin typeface="Calibri"/>
              <a:ea typeface="Calibri"/>
              <a:cs typeface="Calibri"/>
              <a:sym typeface="Calibri"/>
            </a:endParaRPr>
          </a:p>
          <a:p>
            <a:pPr indent="-457200" lvl="1" marL="952500" marR="0" rtl="0" algn="l">
              <a:lnSpc>
                <a:spcPct val="150000"/>
              </a:lnSpc>
              <a:spcBef>
                <a:spcPts val="0"/>
              </a:spcBef>
              <a:spcAft>
                <a:spcPts val="0"/>
              </a:spcAft>
              <a:buClr>
                <a:srgbClr val="C00000"/>
              </a:buClr>
              <a:buSzPts val="3000"/>
              <a:buFont typeface="Noto Sans Symbols"/>
              <a:buChar char="▪"/>
            </a:pPr>
            <a:r>
              <a:rPr b="0" i="0" lang="en-IE" sz="3000" u="none" cap="none" strike="noStrike">
                <a:solidFill>
                  <a:srgbClr val="C00000"/>
                </a:solidFill>
                <a:latin typeface="Calibri"/>
                <a:ea typeface="Calibri"/>
                <a:cs typeface="Calibri"/>
                <a:sym typeface="Calibri"/>
              </a:rPr>
              <a:t>Hire technical capacity for development. </a:t>
            </a:r>
            <a:endParaRPr b="0" i="0" sz="3000" u="none" cap="none" strike="noStrike">
              <a:solidFill>
                <a:srgbClr val="C00000"/>
              </a:solidFill>
              <a:latin typeface="Calibri"/>
              <a:ea typeface="Calibri"/>
              <a:cs typeface="Calibri"/>
              <a:sym typeface="Calibri"/>
            </a:endParaRPr>
          </a:p>
          <a:p>
            <a:pPr indent="-266700" lvl="0" marL="457200" marR="0" rtl="0" algn="l">
              <a:lnSpc>
                <a:spcPct val="100000"/>
              </a:lnSpc>
              <a:spcBef>
                <a:spcPts val="0"/>
              </a:spcBef>
              <a:spcAft>
                <a:spcPts val="0"/>
              </a:spcAft>
              <a:buClr>
                <a:srgbClr val="C00000"/>
              </a:buClr>
              <a:buSzPts val="3000"/>
              <a:buFont typeface="Noto Sans Symbols"/>
              <a:buNone/>
            </a:pPr>
            <a:r>
              <a:t/>
            </a:r>
            <a:endParaRPr b="0" i="0" sz="3000" u="none" cap="none" strike="noStrike">
              <a:solidFill>
                <a:srgbClr val="C00000"/>
              </a:solidFill>
              <a:latin typeface="Arial"/>
              <a:ea typeface="Arial"/>
              <a:cs typeface="Arial"/>
              <a:sym typeface="Arial"/>
            </a:endParaRPr>
          </a:p>
        </p:txBody>
      </p:sp>
      <p:sp>
        <p:nvSpPr>
          <p:cNvPr id="246" name="Google Shape;246;p27"/>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11</a:t>
            </a:r>
            <a:endParaRPr b="0" i="0" sz="1400" u="none" cap="none" strike="noStrike">
              <a:solidFill>
                <a:srgbClr val="000000"/>
              </a:solidFill>
              <a:highlight>
                <a:srgbClr val="003366"/>
              </a:highlight>
              <a:latin typeface="Arial"/>
              <a:ea typeface="Arial"/>
              <a:cs typeface="Arial"/>
              <a:sym typeface="Arial"/>
            </a:endParaRPr>
          </a:p>
        </p:txBody>
      </p:sp>
      <p:pic>
        <p:nvPicPr>
          <p:cNvPr descr="Imagem relacionada" id="247" name="Google Shape;247;p27"/>
          <p:cNvPicPr preferRelativeResize="0"/>
          <p:nvPr/>
        </p:nvPicPr>
        <p:blipFill rotWithShape="1">
          <a:blip r:embed="rId3">
            <a:alphaModFix/>
          </a:blip>
          <a:srcRect b="0" l="0" r="0" t="0"/>
          <a:stretch/>
        </p:blipFill>
        <p:spPr>
          <a:xfrm>
            <a:off x="8038537" y="2106128"/>
            <a:ext cx="2337944" cy="23379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p28"/>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54" name="Google Shape;254;p28"/>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55" name="Google Shape;255;p28"/>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56" name="Google Shape;256;p28"/>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28"/>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Calibri"/>
              <a:ea typeface="Calibri"/>
              <a:cs typeface="Calibri"/>
              <a:sym typeface="Calibri"/>
            </a:endParaRPr>
          </a:p>
        </p:txBody>
      </p:sp>
      <p:pic>
        <p:nvPicPr>
          <p:cNvPr id="258" name="Google Shape;258;p28"/>
          <p:cNvPicPr preferRelativeResize="0"/>
          <p:nvPr/>
        </p:nvPicPr>
        <p:blipFill rotWithShape="1">
          <a:blip r:embed="rId3">
            <a:alphaModFix/>
          </a:blip>
          <a:srcRect b="0" l="31998" r="13126" t="18360"/>
          <a:stretch/>
        </p:blipFill>
        <p:spPr>
          <a:xfrm>
            <a:off x="695750" y="177200"/>
            <a:ext cx="10365550" cy="6277050"/>
          </a:xfrm>
          <a:prstGeom prst="rect">
            <a:avLst/>
          </a:prstGeom>
          <a:noFill/>
          <a:ln>
            <a:noFill/>
          </a:ln>
        </p:spPr>
      </p:pic>
      <p:sp>
        <p:nvSpPr>
          <p:cNvPr id="259" name="Google Shape;259;p28"/>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12</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29"/>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66" name="Google Shape;266;p29"/>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67" name="Google Shape;267;p29"/>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68" name="Google Shape;268;p29"/>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p29"/>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Calibri"/>
              <a:ea typeface="Calibri"/>
              <a:cs typeface="Calibri"/>
              <a:sym typeface="Calibri"/>
            </a:endParaRPr>
          </a:p>
        </p:txBody>
      </p:sp>
      <p:pic>
        <p:nvPicPr>
          <p:cNvPr id="270" name="Google Shape;270;p29"/>
          <p:cNvPicPr preferRelativeResize="0"/>
          <p:nvPr/>
        </p:nvPicPr>
        <p:blipFill rotWithShape="1">
          <a:blip r:embed="rId3">
            <a:alphaModFix/>
          </a:blip>
          <a:srcRect b="5061" l="42975" r="24282" t="18362"/>
          <a:stretch/>
        </p:blipFill>
        <p:spPr>
          <a:xfrm>
            <a:off x="526825" y="152400"/>
            <a:ext cx="10350100" cy="6299450"/>
          </a:xfrm>
          <a:prstGeom prst="rect">
            <a:avLst/>
          </a:prstGeom>
          <a:noFill/>
          <a:ln>
            <a:noFill/>
          </a:ln>
        </p:spPr>
      </p:pic>
      <p:sp>
        <p:nvSpPr>
          <p:cNvPr id="271" name="Google Shape;271;p29"/>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13</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 name="Google Shape;277;p30"/>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78" name="Google Shape;278;p30"/>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79" name="Google Shape;279;p30"/>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80" name="Google Shape;280;p30"/>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p30"/>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chemeClr val="lt1"/>
              </a:solidFill>
              <a:latin typeface="Calibri"/>
              <a:ea typeface="Calibri"/>
              <a:cs typeface="Calibri"/>
              <a:sym typeface="Calibri"/>
            </a:endParaRPr>
          </a:p>
        </p:txBody>
      </p:sp>
      <p:pic>
        <p:nvPicPr>
          <p:cNvPr id="282" name="Google Shape;282;p30"/>
          <p:cNvPicPr preferRelativeResize="0"/>
          <p:nvPr/>
        </p:nvPicPr>
        <p:blipFill rotWithShape="1">
          <a:blip r:embed="rId3">
            <a:alphaModFix/>
          </a:blip>
          <a:srcRect b="4067" l="42702" r="24276" t="19020"/>
          <a:stretch/>
        </p:blipFill>
        <p:spPr>
          <a:xfrm>
            <a:off x="544850" y="269750"/>
            <a:ext cx="10433475" cy="6165950"/>
          </a:xfrm>
          <a:prstGeom prst="rect">
            <a:avLst/>
          </a:prstGeom>
          <a:noFill/>
          <a:ln>
            <a:noFill/>
          </a:ln>
        </p:spPr>
      </p:pic>
      <p:sp>
        <p:nvSpPr>
          <p:cNvPr id="283" name="Google Shape;283;p30"/>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14</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 name="Google Shape;289;p31"/>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290" name="Google Shape;290;p31"/>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91" name="Google Shape;291;p31"/>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292" name="Google Shape;292;p31"/>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p31"/>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IE" sz="3000" u="none" cap="none" strike="noStrike">
                <a:solidFill>
                  <a:schemeClr val="lt1"/>
                </a:solidFill>
                <a:latin typeface="Calibri"/>
                <a:ea typeface="Calibri"/>
                <a:cs typeface="Calibri"/>
                <a:sym typeface="Calibri"/>
              </a:rPr>
              <a:t>Feasibility study - Technical</a:t>
            </a:r>
            <a:endParaRPr b="1" i="0" sz="3000" u="none" cap="none" strike="noStrike">
              <a:solidFill>
                <a:schemeClr val="lt1"/>
              </a:solidFill>
              <a:latin typeface="Calibri"/>
              <a:ea typeface="Calibri"/>
              <a:cs typeface="Calibri"/>
              <a:sym typeface="Calibri"/>
            </a:endParaRPr>
          </a:p>
        </p:txBody>
      </p:sp>
      <p:sp>
        <p:nvSpPr>
          <p:cNvPr id="294" name="Google Shape;294;p31"/>
          <p:cNvSpPr txBox="1"/>
          <p:nvPr/>
        </p:nvSpPr>
        <p:spPr>
          <a:xfrm>
            <a:off x="1881554" y="1460333"/>
            <a:ext cx="10939149" cy="3629533"/>
          </a:xfrm>
          <a:prstGeom prst="rect">
            <a:avLst/>
          </a:prstGeom>
          <a:noFill/>
          <a:ln>
            <a:noFill/>
          </a:ln>
        </p:spPr>
        <p:txBody>
          <a:bodyPr anchorCtr="0" anchor="t" bIns="91425" lIns="91425" spcFirstLastPara="1" rIns="91425" wrap="square" tIns="91425">
            <a:noAutofit/>
          </a:bodyPr>
          <a:lstStyle/>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Demands technical knowledge regarding the website;</a:t>
            </a:r>
            <a:endParaRPr b="0" i="0" sz="2800" u="none" cap="none" strike="noStrike">
              <a:solidFill>
                <a:srgbClr val="C00000"/>
              </a:solidFill>
              <a:latin typeface="Calibri"/>
              <a:ea typeface="Calibri"/>
              <a:cs typeface="Calibri"/>
              <a:sym typeface="Calibri"/>
            </a:endParaRPr>
          </a:p>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Open Source framework;</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WordPress (Content Management System);</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Self Hosted</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Lower setup and maintenance costs;</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Less staff training;</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Highly customizable for great flexibility.</a:t>
            </a:r>
            <a:endParaRPr b="0" i="0" sz="2800" u="none" cap="none" strike="noStrike">
              <a:solidFill>
                <a:srgbClr val="C00000"/>
              </a:solidFill>
              <a:latin typeface="Calibri"/>
              <a:ea typeface="Calibri"/>
              <a:cs typeface="Calibri"/>
              <a:sym typeface="Calibri"/>
            </a:endParaRPr>
          </a:p>
        </p:txBody>
      </p:sp>
      <p:sp>
        <p:nvSpPr>
          <p:cNvPr id="295" name="Google Shape;295;p31"/>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15</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p:nvPr/>
        </p:nvSpPr>
        <p:spPr>
          <a:xfrm>
            <a:off x="0" y="0"/>
            <a:ext cx="11849878" cy="655009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 name="Google Shape;91;p14"/>
          <p:cNvSpPr/>
          <p:nvPr/>
        </p:nvSpPr>
        <p:spPr>
          <a:xfrm>
            <a:off x="11457992" y="6082004"/>
            <a:ext cx="637592" cy="674914"/>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14"/>
          <p:cNvSpPr txBox="1"/>
          <p:nvPr/>
        </p:nvSpPr>
        <p:spPr>
          <a:xfrm>
            <a:off x="11655490" y="6253461"/>
            <a:ext cx="31724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a:off x="2248674" y="382557"/>
            <a:ext cx="7940353" cy="914397"/>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p14"/>
          <p:cNvSpPr/>
          <p:nvPr/>
        </p:nvSpPr>
        <p:spPr>
          <a:xfrm>
            <a:off x="2083133" y="269745"/>
            <a:ext cx="8025733" cy="931567"/>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E" sz="3000" u="none" cap="none" strike="noStrike">
                <a:solidFill>
                  <a:schemeClr val="lt1"/>
                </a:solidFill>
                <a:latin typeface="Calibri"/>
                <a:ea typeface="Calibri"/>
                <a:cs typeface="Calibri"/>
                <a:sym typeface="Calibri"/>
              </a:rPr>
              <a:t>Introduction</a:t>
            </a:r>
            <a:endParaRPr b="0" i="0" sz="3000" u="none" cap="none" strike="noStrike">
              <a:solidFill>
                <a:schemeClr val="lt1"/>
              </a:solidFill>
              <a:latin typeface="Calibri"/>
              <a:ea typeface="Calibri"/>
              <a:cs typeface="Calibri"/>
              <a:sym typeface="Calibri"/>
            </a:endParaRPr>
          </a:p>
        </p:txBody>
      </p:sp>
      <p:pic>
        <p:nvPicPr>
          <p:cNvPr descr="Imagem relacionada" id="95" name="Google Shape;95;p14"/>
          <p:cNvPicPr preferRelativeResize="0"/>
          <p:nvPr/>
        </p:nvPicPr>
        <p:blipFill rotWithShape="1">
          <a:blip r:embed="rId3">
            <a:alphaModFix/>
          </a:blip>
          <a:srcRect b="0" l="0" r="0" t="0"/>
          <a:stretch/>
        </p:blipFill>
        <p:spPr>
          <a:xfrm>
            <a:off x="-45813" y="4317023"/>
            <a:ext cx="3601959" cy="2217455"/>
          </a:xfrm>
          <a:prstGeom prst="rect">
            <a:avLst/>
          </a:prstGeom>
          <a:noFill/>
          <a:ln>
            <a:noFill/>
          </a:ln>
        </p:spPr>
      </p:pic>
      <p:sp>
        <p:nvSpPr>
          <p:cNvPr id="96" name="Google Shape;96;p14"/>
          <p:cNvSpPr txBox="1"/>
          <p:nvPr/>
        </p:nvSpPr>
        <p:spPr>
          <a:xfrm>
            <a:off x="535740" y="1755447"/>
            <a:ext cx="11128908" cy="193899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C00000"/>
              </a:buClr>
              <a:buSzPts val="2400"/>
              <a:buFont typeface="Noto Sans Symbols"/>
              <a:buChar char="▪"/>
            </a:pPr>
            <a:r>
              <a:rPr b="0" i="0" lang="en-IE" sz="2400" u="none" cap="none" strike="noStrike">
                <a:solidFill>
                  <a:srgbClr val="C00000"/>
                </a:solidFill>
                <a:latin typeface="Calibri"/>
                <a:ea typeface="Calibri"/>
                <a:cs typeface="Calibri"/>
                <a:sym typeface="Calibri"/>
              </a:rPr>
              <a:t>Internet has been connecting people and businesses since 1990s;</a:t>
            </a:r>
            <a:endParaRPr/>
          </a:p>
          <a:p>
            <a:pPr indent="0" lvl="0" marL="0" marR="0" rtl="0" algn="l">
              <a:lnSpc>
                <a:spcPct val="100000"/>
              </a:lnSpc>
              <a:spcBef>
                <a:spcPts val="0"/>
              </a:spcBef>
              <a:spcAft>
                <a:spcPts val="0"/>
              </a:spcAft>
              <a:buNone/>
            </a:pPr>
            <a:r>
              <a:t/>
            </a:r>
            <a:endParaRPr b="0" i="0" sz="2400" u="none" cap="none" strike="noStrike">
              <a:solidFill>
                <a:srgbClr val="C00000"/>
              </a:solidFill>
              <a:latin typeface="Calibri"/>
              <a:ea typeface="Calibri"/>
              <a:cs typeface="Calibri"/>
              <a:sym typeface="Calibri"/>
            </a:endParaRPr>
          </a:p>
          <a:p>
            <a:pPr indent="-285750" lvl="0" marL="285750" marR="0" rtl="0" algn="l">
              <a:lnSpc>
                <a:spcPct val="100000"/>
              </a:lnSpc>
              <a:spcBef>
                <a:spcPts val="0"/>
              </a:spcBef>
              <a:spcAft>
                <a:spcPts val="0"/>
              </a:spcAft>
              <a:buClr>
                <a:srgbClr val="C00000"/>
              </a:buClr>
              <a:buSzPts val="2400"/>
              <a:buFont typeface="Noto Sans Symbols"/>
              <a:buChar char="▪"/>
            </a:pPr>
            <a:r>
              <a:rPr b="0" i="0" lang="en-IE" sz="2400" u="none" cap="none" strike="noStrike">
                <a:solidFill>
                  <a:srgbClr val="C00000"/>
                </a:solidFill>
                <a:latin typeface="Calibri"/>
                <a:ea typeface="Calibri"/>
                <a:cs typeface="Calibri"/>
                <a:sym typeface="Calibri"/>
              </a:rPr>
              <a:t>New forms of goods, services and delivery channels (e-business);</a:t>
            </a:r>
            <a:endParaRPr/>
          </a:p>
          <a:p>
            <a:pPr indent="-133350" lvl="0" marL="285750" marR="0" rtl="0" algn="l">
              <a:lnSpc>
                <a:spcPct val="100000"/>
              </a:lnSpc>
              <a:spcBef>
                <a:spcPts val="0"/>
              </a:spcBef>
              <a:spcAft>
                <a:spcPts val="0"/>
              </a:spcAft>
              <a:buClr>
                <a:srgbClr val="C00000"/>
              </a:buClr>
              <a:buSzPts val="2400"/>
              <a:buFont typeface="Noto Sans Symbols"/>
              <a:buNone/>
            </a:pPr>
            <a:r>
              <a:t/>
            </a:r>
            <a:endParaRPr b="0" i="0" sz="2400" u="none" cap="none" strike="noStrike">
              <a:solidFill>
                <a:srgbClr val="C00000"/>
              </a:solidFill>
              <a:latin typeface="Calibri"/>
              <a:ea typeface="Calibri"/>
              <a:cs typeface="Calibri"/>
              <a:sym typeface="Calibri"/>
            </a:endParaRPr>
          </a:p>
          <a:p>
            <a:pPr indent="-285750" lvl="0" marL="285750" marR="0" rtl="0" algn="l">
              <a:lnSpc>
                <a:spcPct val="100000"/>
              </a:lnSpc>
              <a:spcBef>
                <a:spcPts val="0"/>
              </a:spcBef>
              <a:spcAft>
                <a:spcPts val="0"/>
              </a:spcAft>
              <a:buClr>
                <a:srgbClr val="C00000"/>
              </a:buClr>
              <a:buSzPts val="2400"/>
              <a:buFont typeface="Noto Sans Symbols"/>
              <a:buChar char="▪"/>
            </a:pPr>
            <a:r>
              <a:rPr b="0" i="0" lang="en-IE" sz="2400" u="none" cap="none" strike="noStrike">
                <a:solidFill>
                  <a:srgbClr val="C00000"/>
                </a:solidFill>
                <a:latin typeface="Calibri"/>
                <a:ea typeface="Calibri"/>
                <a:cs typeface="Calibri"/>
                <a:sym typeface="Calibri"/>
              </a:rPr>
              <a:t>There are some traditional shops;</a:t>
            </a:r>
            <a:endParaRPr/>
          </a:p>
        </p:txBody>
      </p:sp>
      <p:sp>
        <p:nvSpPr>
          <p:cNvPr id="97" name="Google Shape;97;p14"/>
          <p:cNvSpPr txBox="1"/>
          <p:nvPr/>
        </p:nvSpPr>
        <p:spPr>
          <a:xfrm>
            <a:off x="3293781" y="4015510"/>
            <a:ext cx="8370867" cy="203132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2060"/>
              </a:buClr>
              <a:buSzPts val="2400"/>
              <a:buFont typeface="Noto Sans Symbols"/>
              <a:buChar char="▪"/>
            </a:pPr>
            <a:r>
              <a:rPr b="0" i="0" lang="en-IE" sz="2400" u="none" cap="none" strike="noStrike">
                <a:solidFill>
                  <a:srgbClr val="002060"/>
                </a:solidFill>
                <a:latin typeface="Calibri"/>
                <a:ea typeface="Calibri"/>
                <a:cs typeface="Calibri"/>
                <a:sym typeface="Calibri"/>
              </a:rPr>
              <a:t>Conducting a feasibility study has the advantage of giving advance warning about where the project has more chances of failure.</a:t>
            </a:r>
            <a:endParaRPr b="0" i="0" sz="2400" u="none" cap="none" strike="noStrike">
              <a:solidFill>
                <a:srgbClr val="002060"/>
              </a:solidFill>
              <a:latin typeface="Calibri"/>
              <a:ea typeface="Calibri"/>
              <a:cs typeface="Calibri"/>
              <a:sym typeface="Calibri"/>
            </a:endParaRPr>
          </a:p>
          <a:p>
            <a:pPr indent="-171450" lvl="0" marL="285750" marR="0" rtl="0" algn="l">
              <a:lnSpc>
                <a:spcPct val="100000"/>
              </a:lnSpc>
              <a:spcBef>
                <a:spcPts val="0"/>
              </a:spcBef>
              <a:spcAft>
                <a:spcPts val="0"/>
              </a:spcAft>
              <a:buClr>
                <a:srgbClr val="002060"/>
              </a:buClr>
              <a:buSzPts val="1800"/>
              <a:buFont typeface="Noto Sans Symbols"/>
              <a:buNone/>
            </a:pPr>
            <a:r>
              <a:t/>
            </a:r>
            <a:endParaRPr b="0" i="0" sz="1800" u="none" cap="none" strike="noStrike">
              <a:solidFill>
                <a:srgbClr val="00206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32"/>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02" name="Google Shape;302;p32"/>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03" name="Google Shape;303;p32"/>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04" name="Google Shape;304;p32"/>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 name="Google Shape;305;p32"/>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IE" sz="3000" u="none" cap="none" strike="noStrike">
                <a:solidFill>
                  <a:schemeClr val="lt1"/>
                </a:solidFill>
                <a:latin typeface="Calibri"/>
                <a:ea typeface="Calibri"/>
                <a:cs typeface="Calibri"/>
                <a:sym typeface="Calibri"/>
              </a:rPr>
              <a:t>Feasibility study - Operational</a:t>
            </a:r>
            <a:endParaRPr b="1" i="0" sz="3000" u="none" cap="none" strike="noStrike">
              <a:solidFill>
                <a:schemeClr val="lt1"/>
              </a:solidFill>
              <a:latin typeface="Calibri"/>
              <a:ea typeface="Calibri"/>
              <a:cs typeface="Calibri"/>
              <a:sym typeface="Calibri"/>
            </a:endParaRPr>
          </a:p>
        </p:txBody>
      </p:sp>
      <p:sp>
        <p:nvSpPr>
          <p:cNvPr id="306" name="Google Shape;306;p32"/>
          <p:cNvSpPr txBox="1"/>
          <p:nvPr/>
        </p:nvSpPr>
        <p:spPr>
          <a:xfrm>
            <a:off x="2248674" y="1789382"/>
            <a:ext cx="8033882" cy="3574800"/>
          </a:xfrm>
          <a:prstGeom prst="rect">
            <a:avLst/>
          </a:prstGeom>
          <a:noFill/>
          <a:ln>
            <a:noFill/>
          </a:ln>
        </p:spPr>
        <p:txBody>
          <a:bodyPr anchorCtr="0" anchor="t" bIns="91425" lIns="91425" spcFirstLastPara="1" rIns="91425" wrap="square" tIns="91425">
            <a:noAutofit/>
          </a:bodyPr>
          <a:lstStyle/>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Expansion of customers to global;</a:t>
            </a:r>
            <a:endParaRPr b="0" i="0" sz="2800" u="none" cap="none" strike="noStrike">
              <a:solidFill>
                <a:srgbClr val="C00000"/>
              </a:solidFill>
              <a:latin typeface="Calibri"/>
              <a:ea typeface="Calibri"/>
              <a:cs typeface="Calibri"/>
              <a:sym typeface="Calibri"/>
            </a:endParaRPr>
          </a:p>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Staff training;</a:t>
            </a:r>
            <a:endParaRPr b="0" i="0" sz="2800" u="none" cap="none" strike="noStrike">
              <a:solidFill>
                <a:srgbClr val="C00000"/>
              </a:solidFill>
              <a:latin typeface="Calibri"/>
              <a:ea typeface="Calibri"/>
              <a:cs typeface="Calibri"/>
              <a:sym typeface="Calibri"/>
            </a:endParaRPr>
          </a:p>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Freelance web designer for front end;</a:t>
            </a:r>
            <a:endParaRPr b="0" i="0" sz="2800" u="none" cap="none" strike="noStrike">
              <a:solidFill>
                <a:srgbClr val="C00000"/>
              </a:solidFill>
              <a:latin typeface="Calibri"/>
              <a:ea typeface="Calibri"/>
              <a:cs typeface="Calibri"/>
              <a:sym typeface="Calibri"/>
            </a:endParaRPr>
          </a:p>
          <a:p>
            <a:pPr indent="-457200" lvl="1" marL="9652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2 to 5 hours/ month;</a:t>
            </a:r>
            <a:endParaRPr b="0" i="0" sz="2800" u="none" cap="none" strike="noStrike">
              <a:solidFill>
                <a:srgbClr val="C00000"/>
              </a:solidFill>
              <a:latin typeface="Calibri"/>
              <a:ea typeface="Calibri"/>
              <a:cs typeface="Calibri"/>
              <a:sym typeface="Calibri"/>
            </a:endParaRPr>
          </a:p>
          <a:p>
            <a:pPr indent="-457200" lvl="0" marL="508000" marR="0" rtl="0" algn="l">
              <a:lnSpc>
                <a:spcPct val="15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Support and maintenance of software is made by the seller.</a:t>
            </a:r>
            <a:endParaRPr b="0" i="0" sz="2800" u="none" cap="none" strike="noStrike">
              <a:solidFill>
                <a:srgbClr val="C00000"/>
              </a:solidFill>
              <a:latin typeface="Calibri"/>
              <a:ea typeface="Calibri"/>
              <a:cs typeface="Calibri"/>
              <a:sym typeface="Calibri"/>
            </a:endParaRPr>
          </a:p>
        </p:txBody>
      </p:sp>
      <p:sp>
        <p:nvSpPr>
          <p:cNvPr id="307" name="Google Shape;307;p32"/>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16</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p33"/>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14" name="Google Shape;314;p33"/>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15" name="Google Shape;315;p33"/>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16" name="Google Shape;316;p33"/>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p33"/>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IE" sz="3000" u="none" cap="none" strike="noStrike">
                <a:solidFill>
                  <a:schemeClr val="lt1"/>
                </a:solidFill>
                <a:latin typeface="Calibri"/>
                <a:ea typeface="Calibri"/>
                <a:cs typeface="Calibri"/>
                <a:sym typeface="Calibri"/>
              </a:rPr>
              <a:t>Feasibility study - Economic</a:t>
            </a:r>
            <a:endParaRPr b="1" i="0" sz="3000" u="none" cap="none" strike="noStrike">
              <a:solidFill>
                <a:schemeClr val="lt1"/>
              </a:solidFill>
              <a:latin typeface="Calibri"/>
              <a:ea typeface="Calibri"/>
              <a:cs typeface="Calibri"/>
              <a:sym typeface="Calibri"/>
            </a:endParaRPr>
          </a:p>
        </p:txBody>
      </p:sp>
      <p:pic>
        <p:nvPicPr>
          <p:cNvPr id="318" name="Google Shape;318;p33"/>
          <p:cNvPicPr preferRelativeResize="0"/>
          <p:nvPr/>
        </p:nvPicPr>
        <p:blipFill rotWithShape="1">
          <a:blip r:embed="rId3">
            <a:alphaModFix/>
          </a:blip>
          <a:srcRect b="30349" l="58347" r="24605" t="48032"/>
          <a:stretch/>
        </p:blipFill>
        <p:spPr>
          <a:xfrm>
            <a:off x="6858000" y="1779025"/>
            <a:ext cx="4599998" cy="3281526"/>
          </a:xfrm>
          <a:prstGeom prst="rect">
            <a:avLst/>
          </a:prstGeom>
          <a:noFill/>
          <a:ln cap="flat" cmpd="sng" w="38100">
            <a:solidFill>
              <a:srgbClr val="003366"/>
            </a:solidFill>
            <a:prstDash val="solid"/>
            <a:miter lim="8000"/>
            <a:headEnd len="sm" w="sm" type="none"/>
            <a:tailEnd len="sm" w="sm" type="none"/>
          </a:ln>
        </p:spPr>
      </p:pic>
      <p:sp>
        <p:nvSpPr>
          <p:cNvPr id="319" name="Google Shape;319;p33"/>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17</a:t>
            </a:r>
            <a:endParaRPr b="0" i="0" sz="1400" u="none" cap="none" strike="noStrike">
              <a:solidFill>
                <a:srgbClr val="000000"/>
              </a:solidFill>
              <a:highlight>
                <a:srgbClr val="003366"/>
              </a:highlight>
              <a:latin typeface="Arial"/>
              <a:ea typeface="Arial"/>
              <a:cs typeface="Arial"/>
              <a:sym typeface="Arial"/>
            </a:endParaRPr>
          </a:p>
        </p:txBody>
      </p:sp>
      <p:pic>
        <p:nvPicPr>
          <p:cNvPr id="320" name="Google Shape;320;p33"/>
          <p:cNvPicPr preferRelativeResize="0"/>
          <p:nvPr/>
        </p:nvPicPr>
        <p:blipFill rotWithShape="1">
          <a:blip r:embed="rId4">
            <a:alphaModFix/>
          </a:blip>
          <a:srcRect b="38233" l="35489" r="35686" t="36107"/>
          <a:stretch/>
        </p:blipFill>
        <p:spPr>
          <a:xfrm>
            <a:off x="392852" y="1779025"/>
            <a:ext cx="6342558" cy="31760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34"/>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327" name="Google Shape;327;p34"/>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28" name="Google Shape;328;p34"/>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29" name="Google Shape;329;p34"/>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34"/>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IE" sz="3000" u="none" cap="none" strike="noStrike">
                <a:solidFill>
                  <a:schemeClr val="lt1"/>
                </a:solidFill>
                <a:latin typeface="Calibri"/>
                <a:ea typeface="Calibri"/>
                <a:cs typeface="Calibri"/>
                <a:sym typeface="Calibri"/>
              </a:rPr>
              <a:t>Feasibility study - Scheduling</a:t>
            </a:r>
            <a:endParaRPr b="1" i="0" sz="3000" u="none" cap="none" strike="noStrike">
              <a:solidFill>
                <a:schemeClr val="lt1"/>
              </a:solidFill>
              <a:latin typeface="Calibri"/>
              <a:ea typeface="Calibri"/>
              <a:cs typeface="Calibri"/>
              <a:sym typeface="Calibri"/>
            </a:endParaRPr>
          </a:p>
        </p:txBody>
      </p:sp>
      <p:pic>
        <p:nvPicPr>
          <p:cNvPr id="331" name="Google Shape;331;p34"/>
          <p:cNvPicPr preferRelativeResize="0"/>
          <p:nvPr/>
        </p:nvPicPr>
        <p:blipFill rotWithShape="1">
          <a:blip r:embed="rId3">
            <a:alphaModFix/>
          </a:blip>
          <a:srcRect b="29840" l="2950" r="56299" t="22176"/>
          <a:stretch/>
        </p:blipFill>
        <p:spPr>
          <a:xfrm>
            <a:off x="2188300" y="1520925"/>
            <a:ext cx="7749398" cy="4781025"/>
          </a:xfrm>
          <a:prstGeom prst="rect">
            <a:avLst/>
          </a:prstGeom>
          <a:noFill/>
          <a:ln cap="flat" cmpd="sng" w="38100">
            <a:solidFill>
              <a:srgbClr val="003366"/>
            </a:solidFill>
            <a:prstDash val="solid"/>
            <a:miter lim="8000"/>
            <a:headEnd len="sm" w="sm" type="none"/>
            <a:tailEnd len="sm" w="sm" type="none"/>
          </a:ln>
        </p:spPr>
      </p:pic>
      <p:sp>
        <p:nvSpPr>
          <p:cNvPr id="332" name="Google Shape;332;p34"/>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18</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5"/>
          <p:cNvPicPr preferRelativeResize="0"/>
          <p:nvPr/>
        </p:nvPicPr>
        <p:blipFill rotWithShape="1">
          <a:blip r:embed="rId3">
            <a:alphaModFix/>
          </a:blip>
          <a:srcRect b="22383" l="19459" r="55615" t="33042"/>
          <a:stretch/>
        </p:blipFill>
        <p:spPr>
          <a:xfrm>
            <a:off x="0" y="0"/>
            <a:ext cx="12192001" cy="6858000"/>
          </a:xfrm>
          <a:prstGeom prst="rect">
            <a:avLst/>
          </a:prstGeom>
          <a:noFill/>
          <a:ln>
            <a:noFill/>
          </a:ln>
        </p:spPr>
      </p:pic>
      <p:sp>
        <p:nvSpPr>
          <p:cNvPr id="338" name="Google Shape;338;p35"/>
          <p:cNvSpPr/>
          <p:nvPr/>
        </p:nvSpPr>
        <p:spPr>
          <a:xfrm>
            <a:off x="2730500" y="2952750"/>
            <a:ext cx="7874100" cy="70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IE" sz="6000" u="none" cap="none" strike="noStrike">
                <a:solidFill>
                  <a:srgbClr val="800000"/>
                </a:solidFill>
                <a:latin typeface="Calibri"/>
                <a:ea typeface="Calibri"/>
                <a:cs typeface="Calibri"/>
                <a:sym typeface="Calibri"/>
              </a:rPr>
              <a:t>High-end Alternative </a:t>
            </a:r>
            <a:endParaRPr b="1" i="0" sz="6000" u="none" cap="none" strike="noStrike">
              <a:solidFill>
                <a:srgbClr val="8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44" name="Google Shape;344;p36"/>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45" name="Google Shape;345;p36"/>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36"/>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Proposal description</a:t>
            </a:r>
            <a:endParaRPr b="0" i="0" sz="3000" u="none" cap="none" strike="noStrike">
              <a:solidFill>
                <a:schemeClr val="lt1"/>
              </a:solidFill>
              <a:latin typeface="Calibri"/>
              <a:ea typeface="Calibri"/>
              <a:cs typeface="Calibri"/>
              <a:sym typeface="Calibri"/>
            </a:endParaRPr>
          </a:p>
        </p:txBody>
      </p:sp>
      <p:sp>
        <p:nvSpPr>
          <p:cNvPr id="347" name="Google Shape;347;p36"/>
          <p:cNvSpPr txBox="1"/>
          <p:nvPr/>
        </p:nvSpPr>
        <p:spPr>
          <a:xfrm>
            <a:off x="226763" y="2061803"/>
            <a:ext cx="6111900" cy="3000000"/>
          </a:xfrm>
          <a:prstGeom prst="rect">
            <a:avLst/>
          </a:prstGeom>
          <a:noFill/>
          <a:ln>
            <a:noFill/>
          </a:ln>
        </p:spPr>
        <p:txBody>
          <a:bodyPr anchorCtr="0" anchor="ctr" bIns="91425" lIns="91425" spcFirstLastPara="1" rIns="91425" wrap="square" tIns="91425">
            <a:noAutofit/>
          </a:bodyPr>
          <a:lstStyle/>
          <a:p>
            <a:pPr indent="-457200" lvl="0" marL="508000" marR="0" rtl="0" algn="l">
              <a:lnSpc>
                <a:spcPct val="10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Assumptions &amp; Constraints</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Analysis &amp; design  </a:t>
            </a:r>
            <a:endParaRPr b="0" i="0" sz="2800" u="none" cap="none" strike="noStrike">
              <a:solidFill>
                <a:srgbClr val="002060"/>
              </a:solidFill>
              <a:latin typeface="Calibri"/>
              <a:ea typeface="Calibri"/>
              <a:cs typeface="Calibri"/>
              <a:sym typeface="Calibri"/>
            </a:endParaRPr>
          </a:p>
        </p:txBody>
      </p:sp>
      <p:pic>
        <p:nvPicPr>
          <p:cNvPr id="348" name="Google Shape;348;p36"/>
          <p:cNvPicPr preferRelativeResize="0"/>
          <p:nvPr/>
        </p:nvPicPr>
        <p:blipFill rotWithShape="1">
          <a:blip r:embed="rId3">
            <a:alphaModFix/>
          </a:blip>
          <a:srcRect b="13982" l="25065" r="17086" t="16452"/>
          <a:stretch/>
        </p:blipFill>
        <p:spPr>
          <a:xfrm>
            <a:off x="4765431" y="1545992"/>
            <a:ext cx="7011311" cy="4533672"/>
          </a:xfrm>
          <a:prstGeom prst="rect">
            <a:avLst/>
          </a:prstGeom>
          <a:noFill/>
          <a:ln>
            <a:noFill/>
          </a:ln>
        </p:spPr>
      </p:pic>
      <p:sp>
        <p:nvSpPr>
          <p:cNvPr id="349" name="Google Shape;349;p36"/>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19</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55" name="Google Shape;355;p37"/>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56" name="Google Shape;356;p37"/>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37"/>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Object-Oriented Database Model </a:t>
            </a:r>
            <a:endParaRPr b="0" i="0" sz="3000" u="none" cap="none" strike="noStrike">
              <a:solidFill>
                <a:schemeClr val="lt1"/>
              </a:solidFill>
              <a:latin typeface="Calibri"/>
              <a:ea typeface="Calibri"/>
              <a:cs typeface="Calibri"/>
              <a:sym typeface="Calibri"/>
            </a:endParaRPr>
          </a:p>
        </p:txBody>
      </p:sp>
      <p:pic>
        <p:nvPicPr>
          <p:cNvPr id="358" name="Google Shape;358;p37"/>
          <p:cNvPicPr preferRelativeResize="0"/>
          <p:nvPr/>
        </p:nvPicPr>
        <p:blipFill rotWithShape="1">
          <a:blip r:embed="rId3">
            <a:alphaModFix/>
          </a:blip>
          <a:srcRect b="1134" l="4328" r="2586" t="5118"/>
          <a:stretch/>
        </p:blipFill>
        <p:spPr>
          <a:xfrm>
            <a:off x="2520700" y="1478925"/>
            <a:ext cx="7138075" cy="4855575"/>
          </a:xfrm>
          <a:prstGeom prst="rect">
            <a:avLst/>
          </a:prstGeom>
          <a:noFill/>
          <a:ln>
            <a:noFill/>
          </a:ln>
        </p:spPr>
      </p:pic>
      <p:sp>
        <p:nvSpPr>
          <p:cNvPr id="359" name="Google Shape;359;p37"/>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20</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65" name="Google Shape;365;p38"/>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66" name="Google Shape;366;p38"/>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7" name="Google Shape;367;p38"/>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 Design</a:t>
            </a:r>
            <a:endParaRPr b="0" i="0" sz="3000" u="none" cap="none" strike="noStrike">
              <a:solidFill>
                <a:schemeClr val="lt1"/>
              </a:solidFill>
              <a:latin typeface="Calibri"/>
              <a:ea typeface="Calibri"/>
              <a:cs typeface="Calibri"/>
              <a:sym typeface="Calibri"/>
            </a:endParaRPr>
          </a:p>
        </p:txBody>
      </p:sp>
      <p:pic>
        <p:nvPicPr>
          <p:cNvPr id="368" name="Google Shape;368;p38"/>
          <p:cNvPicPr preferRelativeResize="0"/>
          <p:nvPr/>
        </p:nvPicPr>
        <p:blipFill rotWithShape="1">
          <a:blip r:embed="rId3">
            <a:alphaModFix/>
          </a:blip>
          <a:srcRect b="5332" l="31906" r="13182" t="19126"/>
          <a:stretch/>
        </p:blipFill>
        <p:spPr>
          <a:xfrm>
            <a:off x="1048650" y="269749"/>
            <a:ext cx="9598650" cy="6061900"/>
          </a:xfrm>
          <a:prstGeom prst="rect">
            <a:avLst/>
          </a:prstGeom>
          <a:noFill/>
          <a:ln>
            <a:noFill/>
          </a:ln>
        </p:spPr>
      </p:pic>
      <p:sp>
        <p:nvSpPr>
          <p:cNvPr id="369" name="Google Shape;369;p38"/>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21</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9"/>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75" name="Google Shape;375;p39"/>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76" name="Google Shape;376;p39"/>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39"/>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Feasibility Study - Technical</a:t>
            </a:r>
            <a:endParaRPr b="0" i="0" sz="3000" u="none" cap="none" strike="noStrike">
              <a:solidFill>
                <a:schemeClr val="lt1"/>
              </a:solidFill>
              <a:latin typeface="Calibri"/>
              <a:ea typeface="Calibri"/>
              <a:cs typeface="Calibri"/>
              <a:sym typeface="Calibri"/>
            </a:endParaRPr>
          </a:p>
        </p:txBody>
      </p:sp>
      <p:pic>
        <p:nvPicPr>
          <p:cNvPr id="378" name="Google Shape;378;p39"/>
          <p:cNvPicPr preferRelativeResize="0"/>
          <p:nvPr/>
        </p:nvPicPr>
        <p:blipFill rotWithShape="1">
          <a:blip r:embed="rId3">
            <a:alphaModFix/>
          </a:blip>
          <a:srcRect b="0" l="0" r="0" t="0"/>
          <a:stretch/>
        </p:blipFill>
        <p:spPr>
          <a:xfrm>
            <a:off x="1131517" y="4998625"/>
            <a:ext cx="1083375" cy="1083375"/>
          </a:xfrm>
          <a:prstGeom prst="rect">
            <a:avLst/>
          </a:prstGeom>
          <a:noFill/>
          <a:ln>
            <a:noFill/>
          </a:ln>
        </p:spPr>
      </p:pic>
      <p:pic>
        <p:nvPicPr>
          <p:cNvPr id="379" name="Google Shape;379;p39"/>
          <p:cNvPicPr preferRelativeResize="0"/>
          <p:nvPr/>
        </p:nvPicPr>
        <p:blipFill rotWithShape="1">
          <a:blip r:embed="rId4">
            <a:alphaModFix/>
          </a:blip>
          <a:srcRect b="0" l="0" r="0" t="0"/>
          <a:stretch/>
        </p:blipFill>
        <p:spPr>
          <a:xfrm>
            <a:off x="2288884" y="5037896"/>
            <a:ext cx="637500" cy="852429"/>
          </a:xfrm>
          <a:prstGeom prst="rect">
            <a:avLst/>
          </a:prstGeom>
          <a:noFill/>
          <a:ln>
            <a:noFill/>
          </a:ln>
        </p:spPr>
      </p:pic>
      <p:pic>
        <p:nvPicPr>
          <p:cNvPr id="380" name="Google Shape;380;p39"/>
          <p:cNvPicPr preferRelativeResize="0"/>
          <p:nvPr/>
        </p:nvPicPr>
        <p:blipFill rotWithShape="1">
          <a:blip r:embed="rId5">
            <a:alphaModFix/>
          </a:blip>
          <a:srcRect b="0" l="0" r="0" t="0"/>
          <a:stretch/>
        </p:blipFill>
        <p:spPr>
          <a:xfrm>
            <a:off x="1888142" y="1681375"/>
            <a:ext cx="3209100" cy="2882425"/>
          </a:xfrm>
          <a:prstGeom prst="rect">
            <a:avLst/>
          </a:prstGeom>
          <a:noFill/>
          <a:ln>
            <a:noFill/>
          </a:ln>
        </p:spPr>
      </p:pic>
      <p:pic>
        <p:nvPicPr>
          <p:cNvPr id="381" name="Google Shape;381;p39"/>
          <p:cNvPicPr preferRelativeResize="0"/>
          <p:nvPr/>
        </p:nvPicPr>
        <p:blipFill rotWithShape="1">
          <a:blip r:embed="rId6">
            <a:alphaModFix/>
          </a:blip>
          <a:srcRect b="0" l="0" r="0" t="0"/>
          <a:stretch/>
        </p:blipFill>
        <p:spPr>
          <a:xfrm>
            <a:off x="3217917" y="5037900"/>
            <a:ext cx="852425" cy="852425"/>
          </a:xfrm>
          <a:prstGeom prst="rect">
            <a:avLst/>
          </a:prstGeom>
          <a:noFill/>
          <a:ln>
            <a:noFill/>
          </a:ln>
        </p:spPr>
      </p:pic>
      <p:pic>
        <p:nvPicPr>
          <p:cNvPr id="382" name="Google Shape;382;p39"/>
          <p:cNvPicPr preferRelativeResize="0"/>
          <p:nvPr/>
        </p:nvPicPr>
        <p:blipFill rotWithShape="1">
          <a:blip r:embed="rId7">
            <a:alphaModFix/>
          </a:blip>
          <a:srcRect b="0" l="0" r="0" t="0"/>
          <a:stretch/>
        </p:blipFill>
        <p:spPr>
          <a:xfrm>
            <a:off x="4251567" y="5202813"/>
            <a:ext cx="1068750" cy="675000"/>
          </a:xfrm>
          <a:prstGeom prst="rect">
            <a:avLst/>
          </a:prstGeom>
          <a:noFill/>
          <a:ln>
            <a:noFill/>
          </a:ln>
        </p:spPr>
      </p:pic>
      <p:sp>
        <p:nvSpPr>
          <p:cNvPr id="383" name="Google Shape;383;p39"/>
          <p:cNvSpPr txBox="1"/>
          <p:nvPr/>
        </p:nvSpPr>
        <p:spPr>
          <a:xfrm>
            <a:off x="6189198" y="1424576"/>
            <a:ext cx="6111900" cy="4509000"/>
          </a:xfrm>
          <a:prstGeom prst="rect">
            <a:avLst/>
          </a:prstGeom>
          <a:noFill/>
          <a:ln>
            <a:noFill/>
          </a:ln>
        </p:spPr>
        <p:txBody>
          <a:bodyPr anchorCtr="0" anchor="ctr" bIns="91425" lIns="91425" spcFirstLastPara="1" rIns="91425" wrap="square" tIns="91425">
            <a:noAutofit/>
          </a:bodyPr>
          <a:lstStyle/>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Cloud Server</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HTML, CSS &amp;  JavaScript</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MySql &amp; PHP</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Payment gateway</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SSL security</a:t>
            </a:r>
            <a:endParaRPr b="0" i="0" sz="2800" u="none" cap="none" strike="noStrike">
              <a:solidFill>
                <a:srgbClr val="002060"/>
              </a:solidFill>
              <a:latin typeface="Calibri"/>
              <a:ea typeface="Calibri"/>
              <a:cs typeface="Calibri"/>
              <a:sym typeface="Calibri"/>
            </a:endParaRPr>
          </a:p>
        </p:txBody>
      </p:sp>
      <p:sp>
        <p:nvSpPr>
          <p:cNvPr id="384" name="Google Shape;384;p39"/>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22</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0"/>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90" name="Google Shape;390;p40"/>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391" name="Google Shape;391;p40"/>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p40"/>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Feasibility Study - Operational</a:t>
            </a:r>
            <a:endParaRPr b="0" i="0" sz="3000" u="none" cap="none" strike="noStrike">
              <a:solidFill>
                <a:schemeClr val="lt1"/>
              </a:solidFill>
              <a:latin typeface="Calibri"/>
              <a:ea typeface="Calibri"/>
              <a:cs typeface="Calibri"/>
              <a:sym typeface="Calibri"/>
            </a:endParaRPr>
          </a:p>
        </p:txBody>
      </p:sp>
      <p:pic>
        <p:nvPicPr>
          <p:cNvPr id="393" name="Google Shape;393;p40"/>
          <p:cNvPicPr preferRelativeResize="0"/>
          <p:nvPr/>
        </p:nvPicPr>
        <p:blipFill rotWithShape="1">
          <a:blip r:embed="rId3">
            <a:alphaModFix/>
          </a:blip>
          <a:srcRect b="0" l="0" r="0" t="0"/>
          <a:stretch/>
        </p:blipFill>
        <p:spPr>
          <a:xfrm>
            <a:off x="1691573" y="2252950"/>
            <a:ext cx="4041777" cy="3039674"/>
          </a:xfrm>
          <a:prstGeom prst="rect">
            <a:avLst/>
          </a:prstGeom>
          <a:noFill/>
          <a:ln>
            <a:noFill/>
          </a:ln>
        </p:spPr>
      </p:pic>
      <p:sp>
        <p:nvSpPr>
          <p:cNvPr id="394" name="Google Shape;394;p40"/>
          <p:cNvSpPr txBox="1"/>
          <p:nvPr/>
        </p:nvSpPr>
        <p:spPr>
          <a:xfrm>
            <a:off x="6027248" y="1439675"/>
            <a:ext cx="6111900" cy="4509000"/>
          </a:xfrm>
          <a:prstGeom prst="rect">
            <a:avLst/>
          </a:prstGeom>
          <a:noFill/>
          <a:ln>
            <a:noFill/>
          </a:ln>
        </p:spPr>
        <p:txBody>
          <a:bodyPr anchorCtr="0" anchor="ctr" bIns="91425" lIns="91425" spcFirstLastPara="1" rIns="91425" wrap="square" tIns="91425">
            <a:noAutofit/>
          </a:bodyPr>
          <a:lstStyle/>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Training Staff</a:t>
            </a:r>
            <a:endParaRPr b="0" i="0" sz="2800" u="none" cap="none" strike="noStrike">
              <a:solidFill>
                <a:srgbClr val="002060"/>
              </a:solidFill>
              <a:latin typeface="Calibri"/>
              <a:ea typeface="Calibri"/>
              <a:cs typeface="Calibri"/>
              <a:sym typeface="Calibri"/>
            </a:endParaRPr>
          </a:p>
          <a:p>
            <a:pPr indent="-457200" lvl="1" marL="9652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EPoS system</a:t>
            </a:r>
            <a:endParaRPr/>
          </a:p>
          <a:p>
            <a:pPr indent="0" lvl="1" marL="508000" marR="0" rtl="0" algn="l">
              <a:lnSpc>
                <a:spcPct val="150000"/>
              </a:lnSpc>
              <a:spcBef>
                <a:spcPts val="0"/>
              </a:spcBef>
              <a:spcAft>
                <a:spcPts val="0"/>
              </a:spcAft>
              <a:buNone/>
            </a:pPr>
            <a:r>
              <a:t/>
            </a:r>
            <a:endParaRPr b="0" i="0" sz="2800" u="none" cap="none" strike="noStrike">
              <a:solidFill>
                <a:srgbClr val="002060"/>
              </a:solidFill>
              <a:latin typeface="Calibri"/>
              <a:ea typeface="Calibri"/>
              <a:cs typeface="Calibri"/>
              <a:sym typeface="Calibri"/>
            </a:endParaRPr>
          </a:p>
          <a:p>
            <a:pPr indent="-457200" lvl="0" marL="5080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Freelancer Web developer</a:t>
            </a:r>
            <a:endParaRPr b="0" i="0" sz="2800" u="none" cap="none" strike="noStrike">
              <a:solidFill>
                <a:srgbClr val="002060"/>
              </a:solidFill>
              <a:latin typeface="Calibri"/>
              <a:ea typeface="Calibri"/>
              <a:cs typeface="Calibri"/>
              <a:sym typeface="Calibri"/>
            </a:endParaRPr>
          </a:p>
          <a:p>
            <a:pPr indent="-457200" lvl="1" marL="965200" marR="0" rtl="0" algn="l">
              <a:lnSpc>
                <a:spcPct val="150000"/>
              </a:lnSpc>
              <a:spcBef>
                <a:spcPts val="0"/>
              </a:spcBef>
              <a:spcAft>
                <a:spcPts val="0"/>
              </a:spcAft>
              <a:buClr>
                <a:srgbClr val="002060"/>
              </a:buClr>
              <a:buSzPts val="2800"/>
              <a:buFont typeface="Noto Sans Symbols"/>
              <a:buChar char="▪"/>
            </a:pPr>
            <a:r>
              <a:rPr b="0" i="0" lang="en-IE" sz="2800" u="none" cap="none" strike="noStrike">
                <a:solidFill>
                  <a:srgbClr val="002060"/>
                </a:solidFill>
                <a:latin typeface="Calibri"/>
                <a:ea typeface="Calibri"/>
                <a:cs typeface="Calibri"/>
                <a:sym typeface="Calibri"/>
              </a:rPr>
              <a:t>Website maintenance </a:t>
            </a:r>
            <a:endParaRPr b="0" i="0" sz="2800" u="none" cap="none" strike="noStrike">
              <a:solidFill>
                <a:srgbClr val="002060"/>
              </a:solidFill>
              <a:latin typeface="Calibri"/>
              <a:ea typeface="Calibri"/>
              <a:cs typeface="Calibri"/>
              <a:sym typeface="Calibri"/>
            </a:endParaRPr>
          </a:p>
        </p:txBody>
      </p:sp>
      <p:sp>
        <p:nvSpPr>
          <p:cNvPr id="395" name="Google Shape;395;p40"/>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23</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401" name="Google Shape;401;p41"/>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402" name="Google Shape;402;p41"/>
          <p:cNvSpPr txBox="1"/>
          <p:nvPr/>
        </p:nvSpPr>
        <p:spPr>
          <a:xfrm>
            <a:off x="11535508" y="6253461"/>
            <a:ext cx="559984"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24</a:t>
            </a:r>
            <a:endParaRPr b="0" i="0" sz="1400" u="none" cap="none" strike="noStrike">
              <a:solidFill>
                <a:srgbClr val="000000"/>
              </a:solidFill>
              <a:highlight>
                <a:srgbClr val="003366"/>
              </a:highlight>
              <a:latin typeface="Arial"/>
              <a:ea typeface="Arial"/>
              <a:cs typeface="Arial"/>
              <a:sym typeface="Arial"/>
            </a:endParaRPr>
          </a:p>
        </p:txBody>
      </p:sp>
      <p:sp>
        <p:nvSpPr>
          <p:cNvPr id="403" name="Google Shape;403;p41"/>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41"/>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Feasibility Study - Economical</a:t>
            </a:r>
            <a:endParaRPr b="0" i="0" sz="3000" u="none" cap="none" strike="noStrike">
              <a:solidFill>
                <a:schemeClr val="lt1"/>
              </a:solidFill>
              <a:latin typeface="Calibri"/>
              <a:ea typeface="Calibri"/>
              <a:cs typeface="Calibri"/>
              <a:sym typeface="Calibri"/>
            </a:endParaRPr>
          </a:p>
        </p:txBody>
      </p:sp>
      <p:pic>
        <p:nvPicPr>
          <p:cNvPr id="405" name="Google Shape;405;p41"/>
          <p:cNvPicPr preferRelativeResize="0"/>
          <p:nvPr/>
        </p:nvPicPr>
        <p:blipFill rotWithShape="1">
          <a:blip r:embed="rId3">
            <a:alphaModFix/>
          </a:blip>
          <a:srcRect b="16602" l="22011" r="34514" t="37594"/>
          <a:stretch/>
        </p:blipFill>
        <p:spPr>
          <a:xfrm>
            <a:off x="353375" y="2617550"/>
            <a:ext cx="5300549" cy="3141075"/>
          </a:xfrm>
          <a:prstGeom prst="rect">
            <a:avLst/>
          </a:prstGeom>
          <a:noFill/>
          <a:ln>
            <a:noFill/>
          </a:ln>
        </p:spPr>
      </p:pic>
      <p:pic>
        <p:nvPicPr>
          <p:cNvPr id="406" name="Google Shape;406;p41"/>
          <p:cNvPicPr preferRelativeResize="0"/>
          <p:nvPr/>
        </p:nvPicPr>
        <p:blipFill rotWithShape="1">
          <a:blip r:embed="rId4">
            <a:alphaModFix/>
          </a:blip>
          <a:srcRect b="26842" l="22366" r="44355" t="38806"/>
          <a:stretch/>
        </p:blipFill>
        <p:spPr>
          <a:xfrm>
            <a:off x="6105925" y="2693750"/>
            <a:ext cx="5300549" cy="30777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p:nvPr/>
        </p:nvSpPr>
        <p:spPr>
          <a:xfrm>
            <a:off x="0" y="0"/>
            <a:ext cx="11849878" cy="655009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15"/>
          <p:cNvSpPr/>
          <p:nvPr/>
        </p:nvSpPr>
        <p:spPr>
          <a:xfrm>
            <a:off x="11457992" y="6082004"/>
            <a:ext cx="637592" cy="674914"/>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15"/>
          <p:cNvSpPr txBox="1"/>
          <p:nvPr/>
        </p:nvSpPr>
        <p:spPr>
          <a:xfrm>
            <a:off x="11655490" y="6253461"/>
            <a:ext cx="31724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2248674" y="382557"/>
            <a:ext cx="7940353" cy="914397"/>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15"/>
          <p:cNvSpPr/>
          <p:nvPr/>
        </p:nvSpPr>
        <p:spPr>
          <a:xfrm>
            <a:off x="2083133" y="269745"/>
            <a:ext cx="8025733" cy="931567"/>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Current Functional Procedures</a:t>
            </a:r>
            <a:endParaRPr b="0" i="0" sz="3000" u="none" cap="none" strike="noStrike">
              <a:solidFill>
                <a:schemeClr val="lt1"/>
              </a:solidFill>
              <a:latin typeface="Calibri"/>
              <a:ea typeface="Calibri"/>
              <a:cs typeface="Calibri"/>
              <a:sym typeface="Calibri"/>
            </a:endParaRPr>
          </a:p>
        </p:txBody>
      </p:sp>
      <p:sp>
        <p:nvSpPr>
          <p:cNvPr id="107" name="Google Shape;107;p15"/>
          <p:cNvSpPr/>
          <p:nvPr/>
        </p:nvSpPr>
        <p:spPr>
          <a:xfrm>
            <a:off x="1755857" y="2196706"/>
            <a:ext cx="7273843" cy="4401205"/>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Small business specialized in selling second-hand entertainment items;</a:t>
            </a:r>
            <a:endParaRPr/>
          </a:p>
          <a:p>
            <a:pPr indent="0" lvl="0" marL="0" marR="0" rtl="0" algn="just">
              <a:lnSpc>
                <a:spcPct val="100000"/>
              </a:lnSpc>
              <a:spcBef>
                <a:spcPts val="0"/>
              </a:spcBef>
              <a:spcAft>
                <a:spcPts val="0"/>
              </a:spcAft>
              <a:buNone/>
            </a:pPr>
            <a:r>
              <a:t/>
            </a:r>
            <a:endParaRPr b="0" i="0" sz="2800" u="none" cap="none" strike="noStrike">
              <a:solidFill>
                <a:srgbClr val="C00000"/>
              </a:solidFill>
              <a:latin typeface="Calibri"/>
              <a:ea typeface="Calibri"/>
              <a:cs typeface="Calibri"/>
              <a:sym typeface="Calibri"/>
            </a:endParaRPr>
          </a:p>
          <a:p>
            <a:pPr indent="-285750" lvl="0" marL="285750" marR="0" rtl="0" algn="just">
              <a:lnSpc>
                <a:spcPct val="10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All the transactions and documentation: archived manually; </a:t>
            </a:r>
            <a:endParaRPr b="0" i="0" sz="2800" u="none" cap="none" strike="noStrike">
              <a:solidFill>
                <a:srgbClr val="C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800" u="none" cap="none" strike="noStrike">
              <a:solidFill>
                <a:srgbClr val="C00000"/>
              </a:solidFill>
              <a:latin typeface="Calibri"/>
              <a:ea typeface="Calibri"/>
              <a:cs typeface="Calibri"/>
              <a:sym typeface="Calibri"/>
            </a:endParaRPr>
          </a:p>
          <a:p>
            <a:pPr indent="-285750" lvl="0" marL="285750" marR="0" rtl="0" algn="l">
              <a:lnSpc>
                <a:spcPct val="100000"/>
              </a:lnSpc>
              <a:spcBef>
                <a:spcPts val="0"/>
              </a:spcBef>
              <a:spcAft>
                <a:spcPts val="0"/>
              </a:spcAft>
              <a:buClr>
                <a:srgbClr val="C00000"/>
              </a:buClr>
              <a:buSzPts val="2800"/>
              <a:buFont typeface="Noto Sans Symbols"/>
              <a:buChar char="▪"/>
            </a:pPr>
            <a:r>
              <a:rPr b="0" i="0" lang="en-IE" sz="2800" u="none" cap="none" strike="noStrike">
                <a:solidFill>
                  <a:srgbClr val="C00000"/>
                </a:solidFill>
                <a:latin typeface="Calibri"/>
                <a:ea typeface="Calibri"/>
                <a:cs typeface="Calibri"/>
                <a:sym typeface="Calibri"/>
              </a:rPr>
              <a:t>There are a few constraints.</a:t>
            </a:r>
            <a:endParaRPr/>
          </a:p>
          <a:p>
            <a:pPr indent="0" lvl="0" marL="0" marR="0" rtl="0" algn="l">
              <a:lnSpc>
                <a:spcPct val="100000"/>
              </a:lnSpc>
              <a:spcBef>
                <a:spcPts val="0"/>
              </a:spcBef>
              <a:spcAft>
                <a:spcPts val="0"/>
              </a:spcAft>
              <a:buNone/>
            </a:pPr>
            <a:br>
              <a:rPr b="0" i="0" lang="en-IE" sz="2800" u="none" cap="none" strike="noStrike">
                <a:solidFill>
                  <a:srgbClr val="C00000"/>
                </a:solidFill>
                <a:latin typeface="Calibri"/>
                <a:ea typeface="Calibri"/>
                <a:cs typeface="Calibri"/>
                <a:sym typeface="Calibri"/>
              </a:rPr>
            </a:br>
            <a:br>
              <a:rPr b="0" i="0" lang="en-IE" sz="2800" u="none" cap="none" strike="noStrike">
                <a:solidFill>
                  <a:srgbClr val="C00000"/>
                </a:solidFill>
                <a:latin typeface="Calibri"/>
                <a:ea typeface="Calibri"/>
                <a:cs typeface="Calibri"/>
                <a:sym typeface="Calibri"/>
              </a:rPr>
            </a:br>
            <a:endParaRPr b="0" i="0" sz="2800" u="none" cap="none" strike="noStrike">
              <a:solidFill>
                <a:srgbClr val="C00000"/>
              </a:solidFill>
              <a:latin typeface="Calibri"/>
              <a:ea typeface="Calibri"/>
              <a:cs typeface="Calibri"/>
              <a:sym typeface="Calibri"/>
            </a:endParaRPr>
          </a:p>
        </p:txBody>
      </p:sp>
      <p:pic>
        <p:nvPicPr>
          <p:cNvPr descr="Resultado de imagem para vinyl pin up" id="108" name="Google Shape;108;p15"/>
          <p:cNvPicPr preferRelativeResize="0"/>
          <p:nvPr/>
        </p:nvPicPr>
        <p:blipFill rotWithShape="1">
          <a:blip r:embed="rId3">
            <a:alphaModFix/>
          </a:blip>
          <a:srcRect b="0" l="0" r="0" t="0"/>
          <a:stretch/>
        </p:blipFill>
        <p:spPr>
          <a:xfrm>
            <a:off x="7965831" y="1995760"/>
            <a:ext cx="3945473" cy="46977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2"/>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412" name="Google Shape;412;p42"/>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413" name="Google Shape;413;p42"/>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p42"/>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marR="0" rtl="0" algn="ctr">
              <a:lnSpc>
                <a:spcPct val="100000"/>
              </a:lnSpc>
              <a:spcBef>
                <a:spcPts val="0"/>
              </a:spcBef>
              <a:spcAft>
                <a:spcPts val="0"/>
              </a:spcAft>
              <a:buClr>
                <a:srgbClr val="000000"/>
              </a:buClr>
              <a:buSzPts val="2800"/>
              <a:buFont typeface="Arial"/>
              <a:buNone/>
            </a:pPr>
            <a:r>
              <a:rPr b="1" i="0" lang="en-IE" sz="2800" u="none" cap="none" strike="noStrike">
                <a:solidFill>
                  <a:schemeClr val="lt1"/>
                </a:solidFill>
                <a:latin typeface="Calibri"/>
                <a:ea typeface="Calibri"/>
                <a:cs typeface="Calibri"/>
                <a:sym typeface="Calibri"/>
              </a:rPr>
              <a:t>Feasibility Study - Scheduling</a:t>
            </a:r>
            <a:endParaRPr b="0" i="0" sz="3000" u="none" cap="none" strike="noStrike">
              <a:solidFill>
                <a:schemeClr val="lt1"/>
              </a:solidFill>
              <a:latin typeface="Calibri"/>
              <a:ea typeface="Calibri"/>
              <a:cs typeface="Calibri"/>
              <a:sym typeface="Calibri"/>
            </a:endParaRPr>
          </a:p>
        </p:txBody>
      </p:sp>
      <p:pic>
        <p:nvPicPr>
          <p:cNvPr id="415" name="Google Shape;415;p42"/>
          <p:cNvPicPr preferRelativeResize="0"/>
          <p:nvPr/>
        </p:nvPicPr>
        <p:blipFill rotWithShape="1">
          <a:blip r:embed="rId3">
            <a:alphaModFix/>
          </a:blip>
          <a:srcRect b="13926" l="1280" r="50731" t="20806"/>
          <a:stretch/>
        </p:blipFill>
        <p:spPr>
          <a:xfrm>
            <a:off x="2790475" y="1579775"/>
            <a:ext cx="6269050" cy="4796450"/>
          </a:xfrm>
          <a:prstGeom prst="rect">
            <a:avLst/>
          </a:prstGeom>
          <a:noFill/>
          <a:ln>
            <a:noFill/>
          </a:ln>
        </p:spPr>
      </p:pic>
      <p:sp>
        <p:nvSpPr>
          <p:cNvPr id="416" name="Google Shape;416;p42"/>
          <p:cNvSpPr txBox="1"/>
          <p:nvPr/>
        </p:nvSpPr>
        <p:spPr>
          <a:xfrm>
            <a:off x="11554611" y="6208376"/>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25</a:t>
            </a:r>
            <a:endParaRPr b="0" i="0" sz="1400" u="none" cap="none" strike="noStrike">
              <a:solidFill>
                <a:srgbClr val="000000"/>
              </a:solidFill>
              <a:highlight>
                <a:srgbClr val="003366"/>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3"/>
          <p:cNvPicPr preferRelativeResize="0"/>
          <p:nvPr/>
        </p:nvPicPr>
        <p:blipFill rotWithShape="1">
          <a:blip r:embed="rId3">
            <a:alphaModFix/>
          </a:blip>
          <a:srcRect b="18991" l="12719" r="48737" t="32560"/>
          <a:stretch/>
        </p:blipFill>
        <p:spPr>
          <a:xfrm>
            <a:off x="0" y="0"/>
            <a:ext cx="12192001" cy="6858000"/>
          </a:xfrm>
          <a:prstGeom prst="rect">
            <a:avLst/>
          </a:prstGeom>
          <a:noFill/>
          <a:ln>
            <a:noFill/>
          </a:ln>
        </p:spPr>
      </p:pic>
      <p:sp>
        <p:nvSpPr>
          <p:cNvPr id="422" name="Google Shape;422;p43"/>
          <p:cNvSpPr/>
          <p:nvPr/>
        </p:nvSpPr>
        <p:spPr>
          <a:xfrm>
            <a:off x="2730500" y="2476500"/>
            <a:ext cx="6572100" cy="1968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IE" sz="6000" u="none" cap="none" strike="noStrike">
                <a:solidFill>
                  <a:srgbClr val="800000"/>
                </a:solidFill>
                <a:latin typeface="Calibri"/>
                <a:ea typeface="Calibri"/>
                <a:cs typeface="Calibri"/>
                <a:sym typeface="Calibri"/>
              </a:rPr>
              <a:t>Recommendation and Conclusion </a:t>
            </a:r>
            <a:endParaRPr b="1" i="0" sz="6000" u="none" cap="none" strike="noStrike">
              <a:solidFill>
                <a:srgbClr val="800000"/>
              </a:solidFill>
              <a:latin typeface="Calibri"/>
              <a:ea typeface="Calibri"/>
              <a:cs typeface="Calibri"/>
              <a:sym typeface="Calibri"/>
            </a:endParaRPr>
          </a:p>
        </p:txBody>
      </p:sp>
      <p:sp>
        <p:nvSpPr>
          <p:cNvPr id="423" name="Google Shape;423;p43"/>
          <p:cNvSpPr txBox="1"/>
          <p:nvPr/>
        </p:nvSpPr>
        <p:spPr>
          <a:xfrm>
            <a:off x="5040300" y="4304550"/>
            <a:ext cx="2111400" cy="298500"/>
          </a:xfrm>
          <a:prstGeom prst="rect">
            <a:avLst/>
          </a:prstGeom>
          <a:solidFill>
            <a:srgbClr val="FCE5C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p44"/>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p44"/>
          <p:cNvSpPr txBox="1"/>
          <p:nvPr/>
        </p:nvSpPr>
        <p:spPr>
          <a:xfrm>
            <a:off x="11580894" y="6219404"/>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26</a:t>
            </a:r>
            <a:endParaRPr b="1" i="0" sz="2000" u="none" cap="none" strike="noStrike">
              <a:solidFill>
                <a:schemeClr val="lt1"/>
              </a:solidFill>
              <a:latin typeface="Calibri"/>
              <a:ea typeface="Calibri"/>
              <a:cs typeface="Calibri"/>
              <a:sym typeface="Calibri"/>
            </a:endParaRPr>
          </a:p>
        </p:txBody>
      </p:sp>
      <p:sp>
        <p:nvSpPr>
          <p:cNvPr id="431" name="Google Shape;431;p44"/>
          <p:cNvSpPr/>
          <p:nvPr/>
        </p:nvSpPr>
        <p:spPr>
          <a:xfrm>
            <a:off x="2248674" y="382557"/>
            <a:ext cx="7940400" cy="914400"/>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44"/>
          <p:cNvSpPr/>
          <p:nvPr/>
        </p:nvSpPr>
        <p:spPr>
          <a:xfrm>
            <a:off x="2083133" y="269745"/>
            <a:ext cx="8025600" cy="9315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Recommendation</a:t>
            </a:r>
            <a:endParaRPr b="0" i="0" sz="3000" u="none" cap="none" strike="noStrike">
              <a:solidFill>
                <a:schemeClr val="lt1"/>
              </a:solidFill>
              <a:latin typeface="Calibri"/>
              <a:ea typeface="Calibri"/>
              <a:cs typeface="Calibri"/>
              <a:sym typeface="Calibri"/>
            </a:endParaRPr>
          </a:p>
        </p:txBody>
      </p:sp>
      <p:sp>
        <p:nvSpPr>
          <p:cNvPr id="433" name="Google Shape;433;p44"/>
          <p:cNvSpPr/>
          <p:nvPr/>
        </p:nvSpPr>
        <p:spPr>
          <a:xfrm>
            <a:off x="2083133" y="2223659"/>
            <a:ext cx="5785981" cy="3046988"/>
          </a:xfrm>
          <a:prstGeom prst="rect">
            <a:avLst/>
          </a:prstGeom>
          <a:noFill/>
          <a:ln>
            <a:noFill/>
          </a:ln>
        </p:spPr>
        <p:txBody>
          <a:bodyPr anchorCtr="0" anchor="t" bIns="45700" lIns="91425" spcFirstLastPara="1" rIns="91425" wrap="square" tIns="45700">
            <a:noAutofit/>
          </a:bodyPr>
          <a:lstStyle/>
          <a:p>
            <a:pPr indent="457200" lvl="0" marL="0" marR="0" rtl="0" algn="just">
              <a:lnSpc>
                <a:spcPct val="150000"/>
              </a:lnSpc>
              <a:spcBef>
                <a:spcPts val="0"/>
              </a:spcBef>
              <a:spcAft>
                <a:spcPts val="0"/>
              </a:spcAft>
              <a:buNone/>
            </a:pPr>
            <a:r>
              <a:rPr b="0" i="0" lang="en-IE" sz="2400" u="none" cap="none" strike="noStrike">
                <a:solidFill>
                  <a:srgbClr val="C00000"/>
                </a:solidFill>
                <a:latin typeface="Calibri"/>
                <a:ea typeface="Calibri"/>
                <a:cs typeface="Calibri"/>
                <a:sym typeface="Calibri"/>
              </a:rPr>
              <a:t>The choice will be based not only on the comprehensiveness of the proposal, but also considering the available budget to the project implementation.</a:t>
            </a:r>
            <a:endParaRPr/>
          </a:p>
          <a:p>
            <a:pPr indent="0" lvl="0" marL="0" marR="0" rtl="0" algn="l">
              <a:lnSpc>
                <a:spcPct val="100000"/>
              </a:lnSpc>
              <a:spcBef>
                <a:spcPts val="0"/>
              </a:spcBef>
              <a:spcAft>
                <a:spcPts val="0"/>
              </a:spcAft>
              <a:buNone/>
            </a:pPr>
            <a:br>
              <a:rPr b="0" i="0" lang="en-IE" sz="2400" u="none" cap="none" strike="noStrike">
                <a:solidFill>
                  <a:srgbClr val="C00000"/>
                </a:solidFill>
                <a:latin typeface="Calibri"/>
                <a:ea typeface="Calibri"/>
                <a:cs typeface="Calibri"/>
                <a:sym typeface="Calibri"/>
              </a:rPr>
            </a:br>
            <a:endParaRPr b="0" i="0" sz="2400" u="none" cap="none" strike="noStrike">
              <a:solidFill>
                <a:srgbClr val="C00000"/>
              </a:solidFill>
              <a:latin typeface="Calibri"/>
              <a:ea typeface="Calibri"/>
              <a:cs typeface="Calibri"/>
              <a:sym typeface="Calibri"/>
            </a:endParaRPr>
          </a:p>
        </p:txBody>
      </p:sp>
      <p:pic>
        <p:nvPicPr>
          <p:cNvPr descr="Imagem relacionada" id="434" name="Google Shape;434;p44"/>
          <p:cNvPicPr preferRelativeResize="0"/>
          <p:nvPr/>
        </p:nvPicPr>
        <p:blipFill rotWithShape="1">
          <a:blip r:embed="rId3">
            <a:alphaModFix/>
          </a:blip>
          <a:srcRect b="0" l="0" r="0" t="0"/>
          <a:stretch/>
        </p:blipFill>
        <p:spPr>
          <a:xfrm>
            <a:off x="7271239" y="1679228"/>
            <a:ext cx="3445374" cy="42972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5"/>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p45"/>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p45"/>
          <p:cNvSpPr txBox="1"/>
          <p:nvPr/>
        </p:nvSpPr>
        <p:spPr>
          <a:xfrm>
            <a:off x="11570071" y="6219404"/>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27</a:t>
            </a:r>
            <a:endParaRPr b="1" i="0" sz="2000" u="none" cap="none" strike="noStrike">
              <a:solidFill>
                <a:schemeClr val="lt1"/>
              </a:solidFill>
              <a:latin typeface="Calibri"/>
              <a:ea typeface="Calibri"/>
              <a:cs typeface="Calibri"/>
              <a:sym typeface="Calibri"/>
            </a:endParaRPr>
          </a:p>
        </p:txBody>
      </p:sp>
      <p:pic>
        <p:nvPicPr>
          <p:cNvPr id="442" name="Google Shape;442;p45"/>
          <p:cNvPicPr preferRelativeResize="0"/>
          <p:nvPr/>
        </p:nvPicPr>
        <p:blipFill rotWithShape="1">
          <a:blip r:embed="rId3">
            <a:alphaModFix/>
          </a:blip>
          <a:srcRect b="17814" l="31163" r="36178" t="28359"/>
          <a:stretch/>
        </p:blipFill>
        <p:spPr>
          <a:xfrm>
            <a:off x="2620107" y="93885"/>
            <a:ext cx="6822831" cy="63256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8" name="Google Shape;448;p46"/>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9" name="Google Shape;449;p46"/>
          <p:cNvSpPr txBox="1"/>
          <p:nvPr/>
        </p:nvSpPr>
        <p:spPr>
          <a:xfrm>
            <a:off x="11570071" y="6219404"/>
            <a:ext cx="514598"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28</a:t>
            </a:r>
            <a:endParaRPr b="1" i="0" sz="2000" u="none" cap="none" strike="noStrike">
              <a:solidFill>
                <a:schemeClr val="lt1"/>
              </a:solidFill>
              <a:latin typeface="Calibri"/>
              <a:ea typeface="Calibri"/>
              <a:cs typeface="Calibri"/>
              <a:sym typeface="Calibri"/>
            </a:endParaRPr>
          </a:p>
        </p:txBody>
      </p:sp>
      <p:sp>
        <p:nvSpPr>
          <p:cNvPr id="450" name="Google Shape;450;p46"/>
          <p:cNvSpPr/>
          <p:nvPr/>
        </p:nvSpPr>
        <p:spPr>
          <a:xfrm>
            <a:off x="2248674" y="382557"/>
            <a:ext cx="7940400" cy="914400"/>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46"/>
          <p:cNvSpPr/>
          <p:nvPr/>
        </p:nvSpPr>
        <p:spPr>
          <a:xfrm>
            <a:off x="2083133" y="269745"/>
            <a:ext cx="8025600" cy="9315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Conclusion</a:t>
            </a:r>
            <a:endParaRPr b="0" i="0" sz="3000" u="none" cap="none" strike="noStrike">
              <a:solidFill>
                <a:schemeClr val="lt1"/>
              </a:solidFill>
              <a:latin typeface="Calibri"/>
              <a:ea typeface="Calibri"/>
              <a:cs typeface="Calibri"/>
              <a:sym typeface="Calibri"/>
            </a:endParaRPr>
          </a:p>
        </p:txBody>
      </p:sp>
      <p:sp>
        <p:nvSpPr>
          <p:cNvPr id="452" name="Google Shape;452;p46"/>
          <p:cNvSpPr/>
          <p:nvPr/>
        </p:nvSpPr>
        <p:spPr>
          <a:xfrm>
            <a:off x="5428107" y="1470990"/>
            <a:ext cx="4243431" cy="452431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IE" sz="2400" u="none" cap="none" strike="noStrike">
                <a:solidFill>
                  <a:srgbClr val="C00000"/>
                </a:solidFill>
                <a:latin typeface="Calibri"/>
                <a:ea typeface="Calibri"/>
                <a:cs typeface="Calibri"/>
                <a:sym typeface="Calibri"/>
              </a:rPr>
              <a:t>	The final decision about which one is more adequate to the shop is concerned to the owner, who will balance the relevance, goals and available budget and time to be invested in the revitalization of the business. </a:t>
            </a:r>
            <a:endParaRPr/>
          </a:p>
        </p:txBody>
      </p:sp>
      <p:pic>
        <p:nvPicPr>
          <p:cNvPr descr="Resultado de imagem para vinyl pin up" id="453" name="Google Shape;453;p46"/>
          <p:cNvPicPr preferRelativeResize="0"/>
          <p:nvPr/>
        </p:nvPicPr>
        <p:blipFill rotWithShape="1">
          <a:blip r:embed="rId3">
            <a:alphaModFix/>
          </a:blip>
          <a:srcRect b="0" l="0" r="0" t="0"/>
          <a:stretch/>
        </p:blipFill>
        <p:spPr>
          <a:xfrm flipH="1">
            <a:off x="2315679" y="1583802"/>
            <a:ext cx="2866936" cy="430680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57" name="Shape 457"/>
        <p:cNvGrpSpPr/>
        <p:nvPr/>
      </p:nvGrpSpPr>
      <p:grpSpPr>
        <a:xfrm>
          <a:off x="0" y="0"/>
          <a:ext cx="0" cy="0"/>
          <a:chOff x="0" y="0"/>
          <a:chExt cx="0" cy="0"/>
        </a:xfrm>
      </p:grpSpPr>
      <p:pic>
        <p:nvPicPr>
          <p:cNvPr id="458" name="Google Shape;458;p47"/>
          <p:cNvPicPr preferRelativeResize="0"/>
          <p:nvPr/>
        </p:nvPicPr>
        <p:blipFill rotWithShape="1">
          <a:blip r:embed="rId3">
            <a:alphaModFix/>
          </a:blip>
          <a:srcRect b="3610" l="0" r="0" t="0"/>
          <a:stretch/>
        </p:blipFill>
        <p:spPr>
          <a:xfrm>
            <a:off x="0" y="-154761"/>
            <a:ext cx="5589037" cy="7003440"/>
          </a:xfrm>
          <a:prstGeom prst="rect">
            <a:avLst/>
          </a:prstGeom>
          <a:noFill/>
          <a:ln>
            <a:noFill/>
          </a:ln>
        </p:spPr>
      </p:pic>
      <p:sp>
        <p:nvSpPr>
          <p:cNvPr id="459" name="Google Shape;459;p47"/>
          <p:cNvSpPr txBox="1"/>
          <p:nvPr/>
        </p:nvSpPr>
        <p:spPr>
          <a:xfrm>
            <a:off x="5829798" y="3633025"/>
            <a:ext cx="55890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IE" sz="8000" u="none" cap="none" strike="noStrike">
                <a:solidFill>
                  <a:srgbClr val="800000"/>
                </a:solidFill>
                <a:latin typeface="Anton"/>
                <a:ea typeface="Anton"/>
                <a:cs typeface="Anton"/>
                <a:sym typeface="Anton"/>
              </a:rPr>
              <a:t>Questions?</a:t>
            </a:r>
            <a:endParaRPr b="0" i="0" sz="8000" u="none" cap="none" strike="noStrike">
              <a:solidFill>
                <a:srgbClr val="800000"/>
              </a:solidFill>
              <a:latin typeface="Anton"/>
              <a:ea typeface="Anton"/>
              <a:cs typeface="Anton"/>
              <a:sym typeface="Anton"/>
            </a:endParaRPr>
          </a:p>
        </p:txBody>
      </p:sp>
      <p:sp>
        <p:nvSpPr>
          <p:cNvPr id="460" name="Google Shape;460;p47"/>
          <p:cNvSpPr txBox="1"/>
          <p:nvPr/>
        </p:nvSpPr>
        <p:spPr>
          <a:xfrm>
            <a:off x="5041187" y="1563796"/>
            <a:ext cx="6139500" cy="1569600"/>
          </a:xfrm>
          <a:prstGeom prst="rect">
            <a:avLst/>
          </a:prstGeom>
          <a:solidFill>
            <a:srgbClr val="FFF2CC"/>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n-IE" sz="4800" u="none" cap="none" strike="noStrike">
                <a:solidFill>
                  <a:srgbClr val="800000"/>
                </a:solidFill>
                <a:latin typeface="Anton"/>
                <a:ea typeface="Anton"/>
                <a:cs typeface="Anton"/>
                <a:sym typeface="Anton"/>
              </a:rPr>
              <a:t>Thanks for your attention!</a:t>
            </a:r>
            <a:endParaRPr b="0" i="0" sz="4800" u="none" cap="none" strike="noStrike">
              <a:solidFill>
                <a:srgbClr val="800000"/>
              </a:solidFill>
              <a:latin typeface="Anton"/>
              <a:ea typeface="Anton"/>
              <a:cs typeface="Anton"/>
              <a:sym typeface="Ant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2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8"/>
          <p:cNvPicPr preferRelativeResize="0"/>
          <p:nvPr/>
        </p:nvPicPr>
        <p:blipFill rotWithShape="1">
          <a:blip r:embed="rId3">
            <a:alphaModFix/>
          </a:blip>
          <a:srcRect b="0" l="0" r="0" t="0"/>
          <a:stretch/>
        </p:blipFill>
        <p:spPr>
          <a:xfrm>
            <a:off x="-1" y="0"/>
            <a:ext cx="12192001" cy="6858000"/>
          </a:xfrm>
          <a:prstGeom prst="rect">
            <a:avLst/>
          </a:prstGeom>
          <a:noFill/>
          <a:ln>
            <a:noFill/>
          </a:ln>
        </p:spPr>
      </p:pic>
      <p:sp>
        <p:nvSpPr>
          <p:cNvPr id="466" name="Google Shape;466;p48"/>
          <p:cNvSpPr txBox="1"/>
          <p:nvPr/>
        </p:nvSpPr>
        <p:spPr>
          <a:xfrm>
            <a:off x="3222625" y="1929000"/>
            <a:ext cx="61119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Aline Fernandes 2962245</a:t>
            </a:r>
            <a:endParaRPr b="1"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Amandio Pinto 2938072</a:t>
            </a:r>
            <a:endParaRPr b="1"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Darwin Machado 2948811</a:t>
            </a:r>
            <a:endParaRPr b="1"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Paula Oehme 2957903</a:t>
            </a:r>
            <a:endParaRPr b="1"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1" i="0" lang="en-IE" sz="2800" u="none" cap="none" strike="noStrike">
                <a:solidFill>
                  <a:srgbClr val="800000"/>
                </a:solidFill>
                <a:latin typeface="Calibri"/>
                <a:ea typeface="Calibri"/>
                <a:cs typeface="Calibri"/>
                <a:sym typeface="Calibri"/>
              </a:rPr>
              <a:t>Sarah Silva 2960992</a:t>
            </a:r>
            <a:endParaRPr b="1" i="0" sz="2800" u="none" cap="none" strike="noStrike">
              <a:solidFill>
                <a:srgbClr val="8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16"/>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16"/>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a:off x="2248674" y="382557"/>
            <a:ext cx="7940400" cy="914400"/>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6"/>
          <p:cNvSpPr/>
          <p:nvPr/>
        </p:nvSpPr>
        <p:spPr>
          <a:xfrm>
            <a:off x="2083133" y="269745"/>
            <a:ext cx="8025600" cy="9315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Project Objectives </a:t>
            </a:r>
            <a:endParaRPr b="0" i="0" sz="3000" u="none" cap="none" strike="noStrike">
              <a:solidFill>
                <a:schemeClr val="lt1"/>
              </a:solidFill>
              <a:latin typeface="Calibri"/>
              <a:ea typeface="Calibri"/>
              <a:cs typeface="Calibri"/>
              <a:sym typeface="Calibri"/>
            </a:endParaRPr>
          </a:p>
        </p:txBody>
      </p:sp>
      <p:sp>
        <p:nvSpPr>
          <p:cNvPr id="118" name="Google Shape;118;p16"/>
          <p:cNvSpPr/>
          <p:nvPr/>
        </p:nvSpPr>
        <p:spPr>
          <a:xfrm>
            <a:off x="3780692" y="4157859"/>
            <a:ext cx="7292643" cy="2246769"/>
          </a:xfrm>
          <a:prstGeom prst="rect">
            <a:avLst/>
          </a:prstGeom>
          <a:noFill/>
          <a:ln>
            <a:noFill/>
          </a:ln>
        </p:spPr>
        <p:txBody>
          <a:bodyPr anchorCtr="0" anchor="t" bIns="45700" lIns="91425" spcFirstLastPara="1" rIns="91425" wrap="square" tIns="45700">
            <a:noAutofit/>
          </a:bodyPr>
          <a:lstStyle/>
          <a:p>
            <a:pPr indent="457200" lvl="0" marL="0" marR="0" rtl="0" algn="just">
              <a:lnSpc>
                <a:spcPct val="100000"/>
              </a:lnSpc>
              <a:spcBef>
                <a:spcPts val="0"/>
              </a:spcBef>
              <a:spcAft>
                <a:spcPts val="0"/>
              </a:spcAft>
              <a:buNone/>
            </a:pPr>
            <a:r>
              <a:rPr b="0" i="0" lang="en-IE" sz="2800" u="none" cap="none" strike="noStrike">
                <a:solidFill>
                  <a:srgbClr val="C00000"/>
                </a:solidFill>
                <a:latin typeface="Calibri"/>
                <a:ea typeface="Calibri"/>
                <a:cs typeface="Calibri"/>
                <a:sym typeface="Calibri"/>
              </a:rPr>
              <a:t>Online presence of the company is which also allows customers and suppliers to perform transactions.</a:t>
            </a:r>
            <a:endParaRPr/>
          </a:p>
          <a:p>
            <a:pPr indent="0" lvl="0" marL="0" marR="0" rtl="0" algn="l">
              <a:lnSpc>
                <a:spcPct val="100000"/>
              </a:lnSpc>
              <a:spcBef>
                <a:spcPts val="0"/>
              </a:spcBef>
              <a:spcAft>
                <a:spcPts val="0"/>
              </a:spcAft>
              <a:buNone/>
            </a:pPr>
            <a:br>
              <a:rPr b="0" i="0" lang="en-IE" sz="2800" u="none" cap="none" strike="noStrike">
                <a:solidFill>
                  <a:srgbClr val="C00000"/>
                </a:solidFill>
                <a:latin typeface="Calibri"/>
                <a:ea typeface="Calibri"/>
                <a:cs typeface="Calibri"/>
                <a:sym typeface="Calibri"/>
              </a:rPr>
            </a:br>
            <a:endParaRPr b="0" i="0" sz="2800" u="none" cap="none" strike="noStrike">
              <a:solidFill>
                <a:srgbClr val="C00000"/>
              </a:solidFill>
              <a:latin typeface="Calibri"/>
              <a:ea typeface="Calibri"/>
              <a:cs typeface="Calibri"/>
              <a:sym typeface="Calibri"/>
            </a:endParaRPr>
          </a:p>
        </p:txBody>
      </p:sp>
      <p:sp>
        <p:nvSpPr>
          <p:cNvPr id="119" name="Google Shape;119;p16"/>
          <p:cNvSpPr/>
          <p:nvPr/>
        </p:nvSpPr>
        <p:spPr>
          <a:xfrm>
            <a:off x="3780692" y="1751793"/>
            <a:ext cx="7344290" cy="2677656"/>
          </a:xfrm>
          <a:prstGeom prst="rect">
            <a:avLst/>
          </a:prstGeom>
          <a:noFill/>
          <a:ln>
            <a:noFill/>
          </a:ln>
        </p:spPr>
        <p:txBody>
          <a:bodyPr anchorCtr="0" anchor="t" bIns="45700" lIns="91425" spcFirstLastPara="1" rIns="91425" wrap="square" tIns="45700">
            <a:noAutofit/>
          </a:bodyPr>
          <a:lstStyle/>
          <a:p>
            <a:pPr indent="457200" lvl="0" marL="0" marR="0" rtl="0" algn="just">
              <a:lnSpc>
                <a:spcPct val="100000"/>
              </a:lnSpc>
              <a:spcBef>
                <a:spcPts val="0"/>
              </a:spcBef>
              <a:spcAft>
                <a:spcPts val="0"/>
              </a:spcAft>
              <a:buNone/>
            </a:pPr>
            <a:br>
              <a:rPr b="0" i="0" lang="en-IE" sz="2800" u="none" cap="none" strike="noStrike">
                <a:solidFill>
                  <a:srgbClr val="C00000"/>
                </a:solidFill>
                <a:latin typeface="Calibri"/>
                <a:ea typeface="Calibri"/>
                <a:cs typeface="Calibri"/>
                <a:sym typeface="Calibri"/>
              </a:rPr>
            </a:br>
            <a:r>
              <a:rPr b="0" i="0" lang="en-IE" sz="2800" u="none" cap="none" strike="noStrike">
                <a:solidFill>
                  <a:srgbClr val="C00000"/>
                </a:solidFill>
                <a:latin typeface="Calibri"/>
                <a:ea typeface="Calibri"/>
                <a:cs typeface="Calibri"/>
                <a:sym typeface="Calibri"/>
              </a:rPr>
              <a:t>	Three distinctly computerized systems to support all the routine transactions</a:t>
            </a:r>
            <a:endParaRPr/>
          </a:p>
          <a:p>
            <a:pPr indent="457200" lvl="0" marL="0" marR="0" rtl="0" algn="just">
              <a:lnSpc>
                <a:spcPct val="100000"/>
              </a:lnSpc>
              <a:spcBef>
                <a:spcPts val="0"/>
              </a:spcBef>
              <a:spcAft>
                <a:spcPts val="0"/>
              </a:spcAft>
              <a:buNone/>
            </a:pPr>
            <a:r>
              <a:t/>
            </a:r>
            <a:endParaRPr b="0" i="0" sz="2800" u="none" cap="none" strike="noStrike">
              <a:solidFill>
                <a:srgbClr val="C00000"/>
              </a:solidFill>
              <a:latin typeface="Calibri"/>
              <a:ea typeface="Calibri"/>
              <a:cs typeface="Calibri"/>
              <a:sym typeface="Calibri"/>
            </a:endParaRPr>
          </a:p>
          <a:p>
            <a:pPr indent="0" lvl="0" marL="0" marR="0" rtl="0" algn="l">
              <a:lnSpc>
                <a:spcPct val="100000"/>
              </a:lnSpc>
              <a:spcBef>
                <a:spcPts val="0"/>
              </a:spcBef>
              <a:spcAft>
                <a:spcPts val="0"/>
              </a:spcAft>
              <a:buNone/>
            </a:pPr>
            <a:br>
              <a:rPr b="0" i="0" lang="en-IE" sz="2800" u="none" cap="none" strike="noStrike">
                <a:solidFill>
                  <a:srgbClr val="C00000"/>
                </a:solidFill>
                <a:latin typeface="Calibri"/>
                <a:ea typeface="Calibri"/>
                <a:cs typeface="Calibri"/>
                <a:sym typeface="Calibri"/>
              </a:rPr>
            </a:br>
            <a:endParaRPr b="0" i="0" sz="2800" u="none" cap="none" strike="noStrike">
              <a:solidFill>
                <a:srgbClr val="C00000"/>
              </a:solidFill>
              <a:latin typeface="Calibri"/>
              <a:ea typeface="Calibri"/>
              <a:cs typeface="Calibri"/>
              <a:sym typeface="Calibri"/>
            </a:endParaRPr>
          </a:p>
        </p:txBody>
      </p:sp>
      <p:sp>
        <p:nvSpPr>
          <p:cNvPr id="120" name="Google Shape;120;p16"/>
          <p:cNvSpPr txBox="1"/>
          <p:nvPr/>
        </p:nvSpPr>
        <p:spPr>
          <a:xfrm>
            <a:off x="7786685" y="3403606"/>
            <a:ext cx="47730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E" sz="2400" u="none" cap="none" strike="noStrike">
                <a:solidFill>
                  <a:srgbClr val="C00000"/>
                </a:solidFill>
                <a:latin typeface="Calibri"/>
                <a:ea typeface="Calibri"/>
                <a:cs typeface="Calibri"/>
                <a:sym typeface="Calibri"/>
              </a:rPr>
              <a:t>+</a:t>
            </a:r>
            <a:endParaRPr b="1" i="0" sz="2400" u="none" cap="none" strike="noStrike">
              <a:solidFill>
                <a:srgbClr val="C00000"/>
              </a:solidFill>
              <a:latin typeface="Calibri"/>
              <a:ea typeface="Calibri"/>
              <a:cs typeface="Calibri"/>
              <a:sym typeface="Calibri"/>
            </a:endParaRPr>
          </a:p>
        </p:txBody>
      </p:sp>
      <p:pic>
        <p:nvPicPr>
          <p:cNvPr descr="Imagem relacionada" id="121" name="Google Shape;121;p16"/>
          <p:cNvPicPr preferRelativeResize="0"/>
          <p:nvPr/>
        </p:nvPicPr>
        <p:blipFill rotWithShape="1">
          <a:blip r:embed="rId3">
            <a:alphaModFix/>
          </a:blip>
          <a:srcRect b="0" l="0" r="0" t="0"/>
          <a:stretch/>
        </p:blipFill>
        <p:spPr>
          <a:xfrm>
            <a:off x="880229" y="1542035"/>
            <a:ext cx="3165231" cy="466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p:nvPr/>
        </p:nvSpPr>
        <p:spPr>
          <a:xfrm>
            <a:off x="0" y="0"/>
            <a:ext cx="11850000" cy="6550200"/>
          </a:xfrm>
          <a:prstGeom prst="rect">
            <a:avLst/>
          </a:prstGeom>
          <a:solidFill>
            <a:schemeClr val="lt1">
              <a:alpha val="38431"/>
            </a:schemeClr>
          </a:solidFill>
          <a:ln cap="flat" cmpd="sng" w="38100">
            <a:solidFill>
              <a:srgbClr val="800000"/>
            </a:solidFill>
            <a:prstDash val="solid"/>
            <a:miter lim="800000"/>
            <a:headEnd len="sm" w="sm" type="none"/>
            <a:tailEnd len="sm" w="sm" type="none"/>
          </a:ln>
          <a:effectLst>
            <a:reflection blurRad="0" dir="5400000" dist="38100" endA="0" endPos="30000" fadeDir="5400012" kx="0" rotWithShape="0" algn="bl" stA="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17"/>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17"/>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29" name="Google Shape;129;p17"/>
          <p:cNvSpPr/>
          <p:nvPr/>
        </p:nvSpPr>
        <p:spPr>
          <a:xfrm>
            <a:off x="2248674" y="382557"/>
            <a:ext cx="7940400" cy="914400"/>
          </a:xfrm>
          <a:prstGeom prst="rect">
            <a:avLst/>
          </a:prstGeom>
          <a:solidFill>
            <a:srgbClr val="003366"/>
          </a:solidFill>
          <a:ln cap="flat" cmpd="sng" w="28575">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17"/>
          <p:cNvSpPr/>
          <p:nvPr/>
        </p:nvSpPr>
        <p:spPr>
          <a:xfrm>
            <a:off x="2083133" y="269745"/>
            <a:ext cx="8025600" cy="9315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IE" sz="3000" u="none" cap="none" strike="noStrike">
                <a:solidFill>
                  <a:schemeClr val="lt1"/>
                </a:solidFill>
                <a:latin typeface="Calibri"/>
                <a:ea typeface="Calibri"/>
                <a:cs typeface="Calibri"/>
                <a:sym typeface="Calibri"/>
              </a:rPr>
              <a:t>Feasibility Study</a:t>
            </a:r>
            <a:endParaRPr b="0" i="0" sz="3000" u="none" cap="none" strike="noStrike">
              <a:solidFill>
                <a:schemeClr val="lt1"/>
              </a:solidFill>
              <a:latin typeface="Calibri"/>
              <a:ea typeface="Calibri"/>
              <a:cs typeface="Calibri"/>
              <a:sym typeface="Calibri"/>
            </a:endParaRPr>
          </a:p>
        </p:txBody>
      </p:sp>
      <p:sp>
        <p:nvSpPr>
          <p:cNvPr id="131" name="Google Shape;131;p17"/>
          <p:cNvSpPr/>
          <p:nvPr/>
        </p:nvSpPr>
        <p:spPr>
          <a:xfrm>
            <a:off x="6421606" y="1842707"/>
            <a:ext cx="10072772" cy="4154984"/>
          </a:xfrm>
          <a:prstGeom prst="rect">
            <a:avLst/>
          </a:prstGeom>
          <a:noFill/>
          <a:ln>
            <a:noFill/>
          </a:ln>
        </p:spPr>
        <p:txBody>
          <a:bodyPr anchorCtr="0" anchor="t" bIns="45700" lIns="91425" spcFirstLastPara="1" rIns="91425" wrap="square" tIns="45700">
            <a:noAutofit/>
          </a:bodyPr>
          <a:lstStyle/>
          <a:p>
            <a:pPr indent="-133350" lvl="0" marL="285750" marR="0" rtl="0" algn="just">
              <a:lnSpc>
                <a:spcPct val="100000"/>
              </a:lnSpc>
              <a:spcBef>
                <a:spcPts val="0"/>
              </a:spcBef>
              <a:spcAft>
                <a:spcPts val="0"/>
              </a:spcAft>
              <a:buClr>
                <a:srgbClr val="C00000"/>
              </a:buClr>
              <a:buSzPts val="2400"/>
              <a:buFont typeface="Noto Sans Symbols"/>
              <a:buNone/>
            </a:pPr>
            <a:r>
              <a:t/>
            </a:r>
            <a:endParaRPr b="0" i="0" sz="2400" u="none" cap="none" strike="noStrike">
              <a:solidFill>
                <a:srgbClr val="C00000"/>
              </a:solidFill>
              <a:latin typeface="Calibri"/>
              <a:ea typeface="Calibri"/>
              <a:cs typeface="Calibri"/>
              <a:sym typeface="Calibri"/>
            </a:endParaRPr>
          </a:p>
          <a:p>
            <a:pPr indent="-285750" lvl="0" marL="285750" marR="0" rtl="0" algn="just">
              <a:lnSpc>
                <a:spcPct val="150000"/>
              </a:lnSpc>
              <a:spcBef>
                <a:spcPts val="0"/>
              </a:spcBef>
              <a:spcAft>
                <a:spcPts val="0"/>
              </a:spcAft>
              <a:buClr>
                <a:srgbClr val="C00000"/>
              </a:buClr>
              <a:buSzPts val="3200"/>
              <a:buFont typeface="Noto Sans Symbols"/>
              <a:buChar char="▪"/>
            </a:pPr>
            <a:r>
              <a:rPr b="1" i="0" lang="en-IE" sz="3200" u="none" cap="none" strike="noStrike">
                <a:solidFill>
                  <a:srgbClr val="C00000"/>
                </a:solidFill>
                <a:latin typeface="Calibri"/>
                <a:ea typeface="Calibri"/>
                <a:cs typeface="Calibri"/>
                <a:sym typeface="Calibri"/>
              </a:rPr>
              <a:t>T</a:t>
            </a:r>
            <a:r>
              <a:rPr b="0" i="0" lang="en-IE" sz="2400" u="none" cap="none" strike="noStrike">
                <a:solidFill>
                  <a:srgbClr val="C00000"/>
                </a:solidFill>
                <a:latin typeface="Calibri"/>
                <a:ea typeface="Calibri"/>
                <a:cs typeface="Calibri"/>
                <a:sym typeface="Calibri"/>
              </a:rPr>
              <a:t>echnical Feasibility</a:t>
            </a:r>
            <a:endParaRPr/>
          </a:p>
          <a:p>
            <a:pPr indent="-285750" lvl="0" marL="285750" marR="0" rtl="0" algn="just">
              <a:lnSpc>
                <a:spcPct val="150000"/>
              </a:lnSpc>
              <a:spcBef>
                <a:spcPts val="0"/>
              </a:spcBef>
              <a:spcAft>
                <a:spcPts val="0"/>
              </a:spcAft>
              <a:buClr>
                <a:srgbClr val="C00000"/>
              </a:buClr>
              <a:buSzPts val="3200"/>
              <a:buFont typeface="Noto Sans Symbols"/>
              <a:buChar char="▪"/>
            </a:pPr>
            <a:r>
              <a:rPr b="1" i="0" lang="en-IE" sz="3200" u="none" cap="none" strike="noStrike">
                <a:solidFill>
                  <a:srgbClr val="C00000"/>
                </a:solidFill>
                <a:latin typeface="Calibri"/>
                <a:ea typeface="Calibri"/>
                <a:cs typeface="Calibri"/>
                <a:sym typeface="Calibri"/>
              </a:rPr>
              <a:t>O</a:t>
            </a:r>
            <a:r>
              <a:rPr b="0" i="0" lang="en-IE" sz="2400" u="none" cap="none" strike="noStrike">
                <a:solidFill>
                  <a:srgbClr val="C00000"/>
                </a:solidFill>
                <a:latin typeface="Calibri"/>
                <a:ea typeface="Calibri"/>
                <a:cs typeface="Calibri"/>
                <a:sym typeface="Calibri"/>
              </a:rPr>
              <a:t>perational Feasibility</a:t>
            </a:r>
            <a:endParaRPr/>
          </a:p>
          <a:p>
            <a:pPr indent="-285750" lvl="0" marL="285750" marR="0" rtl="0" algn="just">
              <a:lnSpc>
                <a:spcPct val="150000"/>
              </a:lnSpc>
              <a:spcBef>
                <a:spcPts val="0"/>
              </a:spcBef>
              <a:spcAft>
                <a:spcPts val="0"/>
              </a:spcAft>
              <a:buClr>
                <a:srgbClr val="C00000"/>
              </a:buClr>
              <a:buSzPts val="3200"/>
              <a:buFont typeface="Noto Sans Symbols"/>
              <a:buChar char="▪"/>
            </a:pPr>
            <a:r>
              <a:rPr b="1" i="0" lang="en-IE" sz="3200" u="none" cap="none" strike="noStrike">
                <a:solidFill>
                  <a:srgbClr val="C00000"/>
                </a:solidFill>
                <a:latin typeface="Calibri"/>
                <a:ea typeface="Calibri"/>
                <a:cs typeface="Calibri"/>
                <a:sym typeface="Calibri"/>
              </a:rPr>
              <a:t>E</a:t>
            </a:r>
            <a:r>
              <a:rPr b="0" i="0" lang="en-IE" sz="2400" u="none" cap="none" strike="noStrike">
                <a:solidFill>
                  <a:srgbClr val="C00000"/>
                </a:solidFill>
                <a:latin typeface="Calibri"/>
                <a:ea typeface="Calibri"/>
                <a:cs typeface="Calibri"/>
                <a:sym typeface="Calibri"/>
              </a:rPr>
              <a:t>conomic Feasibility</a:t>
            </a:r>
            <a:endParaRPr/>
          </a:p>
          <a:p>
            <a:pPr indent="-285750" lvl="0" marL="285750" marR="0" rtl="0" algn="just">
              <a:lnSpc>
                <a:spcPct val="150000"/>
              </a:lnSpc>
              <a:spcBef>
                <a:spcPts val="0"/>
              </a:spcBef>
              <a:spcAft>
                <a:spcPts val="0"/>
              </a:spcAft>
              <a:buClr>
                <a:srgbClr val="C00000"/>
              </a:buClr>
              <a:buSzPts val="3200"/>
              <a:buFont typeface="Noto Sans Symbols"/>
              <a:buChar char="▪"/>
            </a:pPr>
            <a:r>
              <a:rPr b="1" i="0" lang="en-IE" sz="3200" u="none" cap="none" strike="noStrike">
                <a:solidFill>
                  <a:srgbClr val="C00000"/>
                </a:solidFill>
                <a:latin typeface="Calibri"/>
                <a:ea typeface="Calibri"/>
                <a:cs typeface="Calibri"/>
                <a:sym typeface="Calibri"/>
              </a:rPr>
              <a:t>S</a:t>
            </a:r>
            <a:r>
              <a:rPr b="0" i="0" lang="en-IE" sz="2400" u="none" cap="none" strike="noStrike">
                <a:solidFill>
                  <a:srgbClr val="C00000"/>
                </a:solidFill>
                <a:latin typeface="Calibri"/>
                <a:ea typeface="Calibri"/>
                <a:cs typeface="Calibri"/>
                <a:sym typeface="Calibri"/>
              </a:rPr>
              <a:t>cheduling Feasibility</a:t>
            </a:r>
            <a:endParaRPr/>
          </a:p>
          <a:p>
            <a:pPr indent="0" lvl="0" marL="0" marR="0" rtl="0" algn="l">
              <a:lnSpc>
                <a:spcPct val="100000"/>
              </a:lnSpc>
              <a:spcBef>
                <a:spcPts val="0"/>
              </a:spcBef>
              <a:spcAft>
                <a:spcPts val="0"/>
              </a:spcAft>
              <a:buNone/>
            </a:pPr>
            <a:br>
              <a:rPr b="0" i="0" lang="en-IE" sz="2400" u="none" cap="none" strike="noStrike">
                <a:solidFill>
                  <a:srgbClr val="C00000"/>
                </a:solidFill>
                <a:latin typeface="Calibri"/>
                <a:ea typeface="Calibri"/>
                <a:cs typeface="Calibri"/>
                <a:sym typeface="Calibri"/>
              </a:rPr>
            </a:br>
            <a:endParaRPr b="0" i="0" sz="2400" u="none" cap="none" strike="noStrike">
              <a:solidFill>
                <a:srgbClr val="C00000"/>
              </a:solidFill>
              <a:latin typeface="Calibri"/>
              <a:ea typeface="Calibri"/>
              <a:cs typeface="Calibri"/>
              <a:sym typeface="Calibri"/>
            </a:endParaRPr>
          </a:p>
        </p:txBody>
      </p:sp>
      <p:pic>
        <p:nvPicPr>
          <p:cNvPr descr="Resultado de imagem para vinyl pin up" id="132" name="Google Shape;132;p17"/>
          <p:cNvPicPr preferRelativeResize="0"/>
          <p:nvPr/>
        </p:nvPicPr>
        <p:blipFill rotWithShape="1">
          <a:blip r:embed="rId3">
            <a:alphaModFix/>
          </a:blip>
          <a:srcRect b="0" l="0" r="0" t="0"/>
          <a:stretch/>
        </p:blipFill>
        <p:spPr>
          <a:xfrm>
            <a:off x="2083133" y="1393469"/>
            <a:ext cx="3146480" cy="51567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8"/>
          <p:cNvPicPr preferRelativeResize="0"/>
          <p:nvPr/>
        </p:nvPicPr>
        <p:blipFill rotWithShape="1">
          <a:blip r:embed="rId3">
            <a:alphaModFix/>
          </a:blip>
          <a:srcRect b="22383" l="19459" r="55615" t="33042"/>
          <a:stretch/>
        </p:blipFill>
        <p:spPr>
          <a:xfrm>
            <a:off x="0" y="0"/>
            <a:ext cx="12192001" cy="6858000"/>
          </a:xfrm>
          <a:prstGeom prst="rect">
            <a:avLst/>
          </a:prstGeom>
          <a:noFill/>
          <a:ln>
            <a:noFill/>
          </a:ln>
        </p:spPr>
      </p:pic>
      <p:sp>
        <p:nvSpPr>
          <p:cNvPr id="138" name="Google Shape;138;p18"/>
          <p:cNvSpPr/>
          <p:nvPr/>
        </p:nvSpPr>
        <p:spPr>
          <a:xfrm>
            <a:off x="2730500" y="2952750"/>
            <a:ext cx="7874100" cy="709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i="0" lang="en-IE" sz="6000" u="none" cap="none" strike="noStrike">
                <a:solidFill>
                  <a:srgbClr val="800000"/>
                </a:solidFill>
                <a:latin typeface="Calibri"/>
                <a:ea typeface="Calibri"/>
                <a:cs typeface="Calibri"/>
                <a:sym typeface="Calibri"/>
              </a:rPr>
              <a:t>Low-Cost Alternative </a:t>
            </a:r>
            <a:endParaRPr b="1" i="0" sz="6000" u="none" cap="none" strike="noStrike">
              <a:solidFill>
                <a:srgbClr val="8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19"/>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45" name="Google Shape;145;p19"/>
          <p:cNvSpPr/>
          <p:nvPr/>
        </p:nvSpPr>
        <p:spPr>
          <a:xfrm>
            <a:off x="0"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46" name="Google Shape;146;p19"/>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47" name="Google Shape;147;p19"/>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5</a:t>
            </a:r>
            <a:endParaRPr b="0" i="0" sz="1400" u="none" cap="none" strike="noStrike">
              <a:solidFill>
                <a:srgbClr val="000000"/>
              </a:solidFill>
              <a:highlight>
                <a:srgbClr val="003366"/>
              </a:highlight>
              <a:latin typeface="Arial"/>
              <a:ea typeface="Arial"/>
              <a:cs typeface="Arial"/>
              <a:sym typeface="Arial"/>
            </a:endParaRPr>
          </a:p>
        </p:txBody>
      </p:sp>
      <p:sp>
        <p:nvSpPr>
          <p:cNvPr id="148" name="Google Shape;148;p19"/>
          <p:cNvSpPr/>
          <p:nvPr/>
        </p:nvSpPr>
        <p:spPr>
          <a:xfrm>
            <a:off x="2248674" y="382557"/>
            <a:ext cx="7940400" cy="914400"/>
          </a:xfrm>
          <a:prstGeom prst="rect">
            <a:avLst/>
          </a:prstGeom>
          <a:solidFill>
            <a:srgbClr val="800000"/>
          </a:solidFill>
          <a:ln cap="flat" cmpd="sng" w="28575">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19"/>
          <p:cNvSpPr/>
          <p:nvPr/>
        </p:nvSpPr>
        <p:spPr>
          <a:xfrm>
            <a:off x="2083133" y="269745"/>
            <a:ext cx="8025600" cy="9315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0" i="0" lang="en-IE" sz="3000" u="none" cap="none" strike="noStrike">
                <a:solidFill>
                  <a:schemeClr val="lt1"/>
                </a:solidFill>
                <a:latin typeface="Calibri"/>
                <a:ea typeface="Calibri"/>
                <a:cs typeface="Calibri"/>
                <a:sym typeface="Calibri"/>
              </a:rPr>
              <a:t>Proposal Description</a:t>
            </a:r>
            <a:endParaRPr b="0" i="0" sz="3000" u="none" cap="none" strike="noStrike">
              <a:solidFill>
                <a:schemeClr val="lt1"/>
              </a:solidFill>
              <a:latin typeface="Calibri"/>
              <a:ea typeface="Calibri"/>
              <a:cs typeface="Calibri"/>
              <a:sym typeface="Calibri"/>
            </a:endParaRPr>
          </a:p>
        </p:txBody>
      </p:sp>
      <p:sp>
        <p:nvSpPr>
          <p:cNvPr id="150" name="Google Shape;150;p19"/>
          <p:cNvSpPr txBox="1"/>
          <p:nvPr/>
        </p:nvSpPr>
        <p:spPr>
          <a:xfrm>
            <a:off x="2083133" y="1706711"/>
            <a:ext cx="6125100" cy="34689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Off-the-Shelf in physical store;</a:t>
            </a:r>
            <a:endParaRPr b="0" i="0" sz="2400" u="none" cap="none" strike="noStrike">
              <a:solidFill>
                <a:srgbClr val="002060"/>
              </a:solidFill>
              <a:latin typeface="Calibri"/>
              <a:ea typeface="Calibri"/>
              <a:cs typeface="Calibri"/>
              <a:sym typeface="Calibri"/>
            </a:endParaRPr>
          </a:p>
          <a:p>
            <a:pPr indent="-419100" lvl="1" marL="9144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EPoS</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Display;</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Cash drawer;</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Receipt printer;</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Card machine (SumUp);</a:t>
            </a:r>
            <a:endParaRPr b="0" i="0" sz="2400" u="none" cap="none" strike="noStrike">
              <a:solidFill>
                <a:srgbClr val="002060"/>
              </a:solidFill>
              <a:latin typeface="Calibri"/>
              <a:ea typeface="Calibri"/>
              <a:cs typeface="Calibri"/>
              <a:sym typeface="Calibri"/>
            </a:endParaRPr>
          </a:p>
          <a:p>
            <a:pPr indent="-419100" lvl="2" marL="1371600" marR="0" rtl="0" algn="l">
              <a:lnSpc>
                <a:spcPct val="150000"/>
              </a:lnSpc>
              <a:spcBef>
                <a:spcPts val="0"/>
              </a:spcBef>
              <a:spcAft>
                <a:spcPts val="0"/>
              </a:spcAft>
              <a:buClr>
                <a:srgbClr val="002060"/>
              </a:buClr>
              <a:buSzPts val="3000"/>
              <a:buFont typeface="Noto Sans Symbols"/>
              <a:buChar char="▪"/>
            </a:pPr>
            <a:r>
              <a:rPr b="0" i="0" lang="en-IE" sz="2400" u="none" cap="none" strike="noStrike">
                <a:solidFill>
                  <a:srgbClr val="002060"/>
                </a:solidFill>
                <a:latin typeface="Calibri"/>
                <a:ea typeface="Calibri"/>
                <a:cs typeface="Calibri"/>
                <a:sym typeface="Calibri"/>
              </a:rPr>
              <a:t>EPoS software.</a:t>
            </a:r>
            <a:endParaRPr b="0" i="0" sz="2400" u="none" cap="none" strike="noStrike">
              <a:solidFill>
                <a:srgbClr val="002060"/>
              </a:solidFill>
              <a:latin typeface="Calibri"/>
              <a:ea typeface="Calibri"/>
              <a:cs typeface="Calibri"/>
              <a:sym typeface="Calibri"/>
            </a:endParaRPr>
          </a:p>
        </p:txBody>
      </p:sp>
      <p:pic>
        <p:nvPicPr>
          <p:cNvPr descr="Resultado de imagem para vinyl pin up" id="151" name="Google Shape;151;p19"/>
          <p:cNvPicPr preferRelativeResize="0"/>
          <p:nvPr/>
        </p:nvPicPr>
        <p:blipFill rotWithShape="1">
          <a:blip r:embed="rId3">
            <a:alphaModFix/>
          </a:blip>
          <a:srcRect b="0" l="0" r="0" t="0"/>
          <a:stretch/>
        </p:blipFill>
        <p:spPr>
          <a:xfrm>
            <a:off x="6954715" y="1314057"/>
            <a:ext cx="3234359" cy="43707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 name="Shape 155"/>
        <p:cNvGrpSpPr/>
        <p:nvPr/>
      </p:nvGrpSpPr>
      <p:grpSpPr>
        <a:xfrm>
          <a:off x="0" y="0"/>
          <a:ext cx="0" cy="0"/>
          <a:chOff x="0" y="0"/>
          <a:chExt cx="0" cy="0"/>
        </a:xfrm>
      </p:grpSpPr>
      <p:sp>
        <p:nvSpPr>
          <p:cNvPr id="156" name="Google Shape;156;p20"/>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20"/>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58" name="Google Shape;158;p20"/>
          <p:cNvSpPr/>
          <p:nvPr/>
        </p:nvSpPr>
        <p:spPr>
          <a:xfrm>
            <a:off x="36875"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59" name="Google Shape;159;p20"/>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60" name="Google Shape;160;p20"/>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6</a:t>
            </a:r>
            <a:endParaRPr b="0" i="0" sz="1400" u="none" cap="none" strike="noStrike">
              <a:solidFill>
                <a:srgbClr val="000000"/>
              </a:solidFill>
              <a:highlight>
                <a:srgbClr val="003366"/>
              </a:highlight>
              <a:latin typeface="Arial"/>
              <a:ea typeface="Arial"/>
              <a:cs typeface="Arial"/>
              <a:sym typeface="Arial"/>
            </a:endParaRPr>
          </a:p>
        </p:txBody>
      </p:sp>
      <p:pic>
        <p:nvPicPr>
          <p:cNvPr id="161" name="Google Shape;161;p20"/>
          <p:cNvPicPr preferRelativeResize="0"/>
          <p:nvPr/>
        </p:nvPicPr>
        <p:blipFill rotWithShape="1">
          <a:blip r:embed="rId3">
            <a:alphaModFix/>
          </a:blip>
          <a:srcRect b="0" l="0" r="0" t="0"/>
          <a:stretch/>
        </p:blipFill>
        <p:spPr>
          <a:xfrm>
            <a:off x="117850" y="76200"/>
            <a:ext cx="6158617" cy="3487675"/>
          </a:xfrm>
          <a:prstGeom prst="rect">
            <a:avLst/>
          </a:prstGeom>
          <a:noFill/>
          <a:ln cap="flat" cmpd="sng" w="38100">
            <a:solidFill>
              <a:srgbClr val="003366"/>
            </a:solidFill>
            <a:prstDash val="solid"/>
            <a:miter lim="8000"/>
            <a:headEnd len="sm" w="sm" type="none"/>
            <a:tailEnd len="sm" w="sm" type="none"/>
          </a:ln>
        </p:spPr>
      </p:pic>
      <p:pic>
        <p:nvPicPr>
          <p:cNvPr id="162" name="Google Shape;162;p20"/>
          <p:cNvPicPr preferRelativeResize="0"/>
          <p:nvPr/>
        </p:nvPicPr>
        <p:blipFill rotWithShape="1">
          <a:blip r:embed="rId4">
            <a:alphaModFix/>
          </a:blip>
          <a:srcRect b="0" l="0" r="0" t="0"/>
          <a:stretch/>
        </p:blipFill>
        <p:spPr>
          <a:xfrm>
            <a:off x="6789982" y="548774"/>
            <a:ext cx="1893149" cy="2033575"/>
          </a:xfrm>
          <a:prstGeom prst="rect">
            <a:avLst/>
          </a:prstGeom>
          <a:noFill/>
          <a:ln cap="flat" cmpd="sng" w="38100">
            <a:solidFill>
              <a:srgbClr val="003366"/>
            </a:solidFill>
            <a:prstDash val="solid"/>
            <a:miter lim="8000"/>
            <a:headEnd len="sm" w="sm" type="none"/>
            <a:tailEnd len="sm" w="sm" type="none"/>
          </a:ln>
        </p:spPr>
      </p:pic>
      <p:pic>
        <p:nvPicPr>
          <p:cNvPr id="163" name="Google Shape;163;p20"/>
          <p:cNvPicPr preferRelativeResize="0"/>
          <p:nvPr/>
        </p:nvPicPr>
        <p:blipFill rotWithShape="1">
          <a:blip r:embed="rId5">
            <a:alphaModFix/>
          </a:blip>
          <a:srcRect b="0" l="0" r="0" t="0"/>
          <a:stretch/>
        </p:blipFill>
        <p:spPr>
          <a:xfrm>
            <a:off x="9424438" y="548775"/>
            <a:ext cx="2033575" cy="2033575"/>
          </a:xfrm>
          <a:prstGeom prst="rect">
            <a:avLst/>
          </a:prstGeom>
          <a:noFill/>
          <a:ln cap="flat" cmpd="sng" w="38100">
            <a:solidFill>
              <a:srgbClr val="003366"/>
            </a:solidFill>
            <a:prstDash val="solid"/>
            <a:miter lim="8000"/>
            <a:headEnd len="sm" w="sm" type="none"/>
            <a:tailEnd len="sm" w="sm" type="none"/>
          </a:ln>
        </p:spPr>
      </p:pic>
      <p:pic>
        <p:nvPicPr>
          <p:cNvPr id="164" name="Google Shape;164;p20"/>
          <p:cNvPicPr preferRelativeResize="0"/>
          <p:nvPr/>
        </p:nvPicPr>
        <p:blipFill rotWithShape="1">
          <a:blip r:embed="rId6">
            <a:alphaModFix/>
          </a:blip>
          <a:srcRect b="0" l="0" r="0" t="0"/>
          <a:stretch/>
        </p:blipFill>
        <p:spPr>
          <a:xfrm>
            <a:off x="9137400" y="3385025"/>
            <a:ext cx="2468502" cy="2468502"/>
          </a:xfrm>
          <a:prstGeom prst="rect">
            <a:avLst/>
          </a:prstGeom>
          <a:noFill/>
          <a:ln cap="flat" cmpd="sng" w="38100">
            <a:solidFill>
              <a:srgbClr val="003366"/>
            </a:solidFill>
            <a:prstDash val="solid"/>
            <a:miter lim="8000"/>
            <a:headEnd len="sm" w="sm" type="none"/>
            <a:tailEnd len="sm" w="sm" type="none"/>
          </a:ln>
        </p:spPr>
      </p:pic>
      <p:pic>
        <p:nvPicPr>
          <p:cNvPr id="165" name="Google Shape;165;p20"/>
          <p:cNvPicPr preferRelativeResize="0"/>
          <p:nvPr/>
        </p:nvPicPr>
        <p:blipFill rotWithShape="1">
          <a:blip r:embed="rId7">
            <a:alphaModFix/>
          </a:blip>
          <a:srcRect b="0" l="0" r="0" t="0"/>
          <a:stretch/>
        </p:blipFill>
        <p:spPr>
          <a:xfrm>
            <a:off x="6575550" y="3385025"/>
            <a:ext cx="2262769" cy="2468501"/>
          </a:xfrm>
          <a:prstGeom prst="rect">
            <a:avLst/>
          </a:prstGeom>
          <a:noFill/>
          <a:ln cap="flat" cmpd="sng" w="38100">
            <a:solidFill>
              <a:srgbClr val="003366"/>
            </a:solidFill>
            <a:prstDash val="solid"/>
            <a:round/>
            <a:headEnd len="sm" w="sm" type="none"/>
            <a:tailEnd len="sm" w="sm" type="none"/>
          </a:ln>
        </p:spPr>
      </p:pic>
      <p:pic>
        <p:nvPicPr>
          <p:cNvPr id="166" name="Google Shape;166;p20"/>
          <p:cNvPicPr preferRelativeResize="0"/>
          <p:nvPr/>
        </p:nvPicPr>
        <p:blipFill rotWithShape="1">
          <a:blip r:embed="rId8">
            <a:alphaModFix/>
          </a:blip>
          <a:srcRect b="0" l="0" r="0" t="0"/>
          <a:stretch/>
        </p:blipFill>
        <p:spPr>
          <a:xfrm>
            <a:off x="1247999" y="3759875"/>
            <a:ext cx="3898325" cy="2619374"/>
          </a:xfrm>
          <a:prstGeom prst="rect">
            <a:avLst/>
          </a:prstGeom>
          <a:noFill/>
          <a:ln cap="flat" cmpd="sng" w="38100">
            <a:solidFill>
              <a:srgbClr val="003366"/>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p:nvPr/>
        </p:nvSpPr>
        <p:spPr>
          <a:xfrm>
            <a:off x="11457992" y="6082004"/>
            <a:ext cx="637500" cy="675000"/>
          </a:xfrm>
          <a:prstGeom prst="rect">
            <a:avLst/>
          </a:prstGeom>
          <a:solidFill>
            <a:srgbClr val="800000"/>
          </a:soli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21"/>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73" name="Google Shape;173;p21"/>
          <p:cNvSpPr/>
          <p:nvPr/>
        </p:nvSpPr>
        <p:spPr>
          <a:xfrm>
            <a:off x="36875" y="0"/>
            <a:ext cx="11850000" cy="6550200"/>
          </a:xfrm>
          <a:prstGeom prst="rect">
            <a:avLst/>
          </a:prstGeom>
          <a:solidFill>
            <a:schemeClr val="lt1">
              <a:alpha val="38431"/>
            </a:schemeClr>
          </a:solidFill>
          <a:ln cap="flat" cmpd="sng" w="381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74" name="Google Shape;174;p21"/>
          <p:cNvSpPr/>
          <p:nvPr/>
        </p:nvSpPr>
        <p:spPr>
          <a:xfrm>
            <a:off x="11457992" y="6082004"/>
            <a:ext cx="637500" cy="675000"/>
          </a:xfrm>
          <a:prstGeom prst="rect">
            <a:avLst/>
          </a:prstGeom>
          <a:solidFill>
            <a:srgbClr val="003366"/>
          </a:solidFill>
          <a:ln cap="flat" cmpd="sng" w="12700">
            <a:solidFill>
              <a:srgbClr val="00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003366"/>
              </a:highlight>
              <a:latin typeface="Calibri"/>
              <a:ea typeface="Calibri"/>
              <a:cs typeface="Calibri"/>
              <a:sym typeface="Calibri"/>
            </a:endParaRPr>
          </a:p>
        </p:txBody>
      </p:sp>
      <p:sp>
        <p:nvSpPr>
          <p:cNvPr id="175" name="Google Shape;175;p21"/>
          <p:cNvSpPr txBox="1"/>
          <p:nvPr/>
        </p:nvSpPr>
        <p:spPr>
          <a:xfrm>
            <a:off x="11655490" y="6253461"/>
            <a:ext cx="317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IE" sz="2000" u="none" cap="none" strike="noStrike">
                <a:solidFill>
                  <a:schemeClr val="lt1"/>
                </a:solidFill>
                <a:highlight>
                  <a:srgbClr val="003366"/>
                </a:highlight>
                <a:latin typeface="Calibri"/>
                <a:ea typeface="Calibri"/>
                <a:cs typeface="Calibri"/>
                <a:sym typeface="Calibri"/>
              </a:rPr>
              <a:t>6</a:t>
            </a:r>
            <a:endParaRPr b="0" i="0" sz="1400" u="none" cap="none" strike="noStrike">
              <a:solidFill>
                <a:srgbClr val="000000"/>
              </a:solidFill>
              <a:highlight>
                <a:srgbClr val="003366"/>
              </a:highlight>
              <a:latin typeface="Arial"/>
              <a:ea typeface="Arial"/>
              <a:cs typeface="Arial"/>
              <a:sym typeface="Arial"/>
            </a:endParaRPr>
          </a:p>
        </p:txBody>
      </p:sp>
      <p:pic>
        <p:nvPicPr>
          <p:cNvPr descr="Resultado de imagem para software retail png" id="176" name="Google Shape;176;p21"/>
          <p:cNvPicPr preferRelativeResize="0"/>
          <p:nvPr/>
        </p:nvPicPr>
        <p:blipFill rotWithShape="1">
          <a:blip r:embed="rId3">
            <a:alphaModFix/>
          </a:blip>
          <a:srcRect b="0" l="0" r="0" t="0"/>
          <a:stretch/>
        </p:blipFill>
        <p:spPr>
          <a:xfrm>
            <a:off x="1105144" y="244474"/>
            <a:ext cx="9067555" cy="62238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